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3"/>
  </p:sldMasterIdLst>
  <p:notesMasterIdLst>
    <p:notesMasterId r:id="rId5"/>
  </p:notesMasterIdLst>
  <p:sldIdLst>
    <p:sldId id="290" r:id="rId4"/>
    <p:sldId id="289" r:id="rId6"/>
    <p:sldId id="256" r:id="rId7"/>
    <p:sldId id="257" r:id="rId8"/>
    <p:sldId id="260" r:id="rId9"/>
    <p:sldId id="263" r:id="rId10"/>
    <p:sldId id="264" r:id="rId11"/>
    <p:sldId id="267" r:id="rId12"/>
    <p:sldId id="268" r:id="rId13"/>
    <p:sldId id="258" r:id="rId14"/>
    <p:sldId id="269" r:id="rId15"/>
    <p:sldId id="270" r:id="rId16"/>
    <p:sldId id="271" r:id="rId17"/>
    <p:sldId id="261" r:id="rId18"/>
    <p:sldId id="275" r:id="rId19"/>
    <p:sldId id="276" r:id="rId20"/>
    <p:sldId id="278" r:id="rId21"/>
    <p:sldId id="279" r:id="rId22"/>
    <p:sldId id="262" r:id="rId23"/>
    <p:sldId id="280" r:id="rId24"/>
    <p:sldId id="281" r:id="rId25"/>
    <p:sldId id="283" r:id="rId26"/>
    <p:sldId id="286" r:id="rId27"/>
    <p:sldId id="291" r:id="rId28"/>
    <p:sldId id="292" r:id="rId29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026FA0"/>
    <a:srgbClr val="036F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138" y="960"/>
      </p:cViewPr>
      <p:guideLst>
        <p:guide orient="horz" pos="2159"/>
        <p:guide pos="325"/>
        <p:guide pos="7345"/>
        <p:guide orient="horz" pos="349"/>
        <p:guide orient="horz" pos="3959"/>
        <p:guide pos="3840"/>
        <p:guide orient="horz" pos="555"/>
        <p:guide orient="horz" pos="37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3" Type="http://schemas.openxmlformats.org/officeDocument/2006/relationships/tags" Target="tags/tag3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29C88-DAD8-4BEA-B0E5-6D9560B505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5A364-0848-451A-AF97-343E7B4862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5A364-0848-451A-AF97-343E7B4862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29C88-DAD8-4BEA-B0E5-6D9560B505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1FEE-56D5-4BA9-AC75-184C9A67A8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1FEE-56D5-4BA9-AC75-184C9A67A8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1FEE-56D5-4BA9-AC75-184C9A67A85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497D1FDA-8AD7-41A1-A0AC-B73BFC6DE2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D327145-FF81-4AC9-98EB-2A48FA1E94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61FEE-56D5-4BA9-AC75-184C9A67A85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</p:sldLayoutIdLst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4.emf"/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1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1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7" Type="http://schemas.openxmlformats.org/officeDocument/2006/relationships/slideLayout" Target="../slideLayouts/slideLayout4.xml"/><Relationship Id="rId6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emf"/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62"/>
          <p:cNvSpPr txBox="1">
            <a:spLocks noChangeArrowheads="1"/>
          </p:cNvSpPr>
          <p:nvPr/>
        </p:nvSpPr>
        <p:spPr bwMode="auto">
          <a:xfrm>
            <a:off x="1930718" y="2765743"/>
            <a:ext cx="890333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5000" b="1" dirty="0">
                <a:solidFill>
                  <a:srgbClr val="2A3E92"/>
                </a:solidFill>
                <a:latin typeface="方正中宋简体" panose="02010601030101010101" charset="-122"/>
                <a:ea typeface="方正中宋简体" panose="02010601030101010101" charset="-122"/>
                <a:cs typeface="方正中宋简体" panose="02010601030101010101" charset="-122"/>
                <a:sym typeface="+mn-ea"/>
              </a:rPr>
              <a:t>2019</a:t>
            </a:r>
            <a:r>
              <a:rPr lang="zh-CN" altLang="en-US" sz="5000" b="1" dirty="0">
                <a:solidFill>
                  <a:srgbClr val="2A3E92"/>
                </a:solidFill>
                <a:latin typeface="方正中宋简体" panose="02010601030101010101" charset="-122"/>
                <a:ea typeface="方正中宋简体" panose="02010601030101010101" charset="-122"/>
                <a:cs typeface="方正中宋简体" panose="02010601030101010101" charset="-122"/>
                <a:sym typeface="+mn-ea"/>
              </a:rPr>
              <a:t>年西北大学法学院</a:t>
            </a:r>
            <a:r>
              <a:rPr lang="en-US" altLang="zh-CN" sz="5000" b="1" dirty="0">
                <a:solidFill>
                  <a:srgbClr val="2A3E92"/>
                </a:solidFill>
                <a:latin typeface="方正中宋简体" panose="02010601030101010101" charset="-122"/>
                <a:ea typeface="方正中宋简体" panose="02010601030101010101" charset="-122"/>
                <a:cs typeface="方正中宋简体" panose="02010601030101010101" charset="-122"/>
                <a:sym typeface="+mn-ea"/>
              </a:rPr>
              <a:t>PPT</a:t>
            </a:r>
            <a:r>
              <a:rPr lang="zh-CN" altLang="en-US" sz="5000" b="1" dirty="0">
                <a:solidFill>
                  <a:srgbClr val="2A3E92"/>
                </a:solidFill>
                <a:latin typeface="方正中宋简体" panose="02010601030101010101" charset="-122"/>
                <a:ea typeface="方正中宋简体" panose="02010601030101010101" charset="-122"/>
                <a:cs typeface="方正中宋简体" panose="02010601030101010101" charset="-122"/>
                <a:sym typeface="+mn-ea"/>
              </a:rPr>
              <a:t>模板</a:t>
            </a:r>
            <a:endParaRPr lang="zh-CN" altLang="en-US" sz="5000" b="1" dirty="0">
              <a:solidFill>
                <a:srgbClr val="2A3E92"/>
              </a:solidFill>
              <a:latin typeface="方正中宋简体" panose="02010601030101010101" charset="-122"/>
              <a:ea typeface="方正中宋简体" panose="02010601030101010101" charset="-122"/>
              <a:cs typeface="方正中宋简体" panose="02010601030101010101" charset="-122"/>
              <a:sym typeface="+mn-ea"/>
            </a:endParaRPr>
          </a:p>
        </p:txBody>
      </p:sp>
      <p:sp>
        <p:nvSpPr>
          <p:cNvPr id="16" name="椭圆 15"/>
          <p:cNvSpPr/>
          <p:nvPr/>
        </p:nvSpPr>
        <p:spPr bwMode="auto">
          <a:xfrm>
            <a:off x="2095500" y="3898900"/>
            <a:ext cx="315913" cy="317500"/>
          </a:xfrm>
          <a:prstGeom prst="ellipse">
            <a:avLst/>
          </a:prstGeom>
          <a:solidFill>
            <a:srgbClr val="283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sp>
        <p:nvSpPr>
          <p:cNvPr id="19" name="椭圆 18"/>
          <p:cNvSpPr/>
          <p:nvPr/>
        </p:nvSpPr>
        <p:spPr bwMode="auto">
          <a:xfrm>
            <a:off x="4624388" y="3898900"/>
            <a:ext cx="315912" cy="317500"/>
          </a:xfrm>
          <a:prstGeom prst="ellipse">
            <a:avLst/>
          </a:prstGeom>
          <a:solidFill>
            <a:srgbClr val="283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sp>
        <p:nvSpPr>
          <p:cNvPr id="21" name="文本框 1027"/>
          <p:cNvSpPr txBox="1">
            <a:spLocks noChangeArrowheads="1"/>
          </p:cNvSpPr>
          <p:nvPr/>
        </p:nvSpPr>
        <p:spPr bwMode="auto">
          <a:xfrm>
            <a:off x="2411413" y="3846513"/>
            <a:ext cx="144018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汇报人：</a:t>
            </a:r>
            <a:r>
              <a:rPr lang="en-US" altLang="zh-CN" sz="1800" dirty="0"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XXX</a:t>
            </a:r>
            <a:endParaRPr lang="en-US" altLang="zh-CN" sz="1800" dirty="0"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  <p:sp>
        <p:nvSpPr>
          <p:cNvPr id="22" name="文本框 112"/>
          <p:cNvSpPr txBox="1">
            <a:spLocks noChangeArrowheads="1"/>
          </p:cNvSpPr>
          <p:nvPr/>
        </p:nvSpPr>
        <p:spPr bwMode="auto">
          <a:xfrm>
            <a:off x="4940300" y="3846513"/>
            <a:ext cx="18838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指导教师：</a:t>
            </a:r>
            <a:r>
              <a:rPr lang="en-US" altLang="zh-CN" sz="1800" dirty="0"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XXXX</a:t>
            </a:r>
            <a:endParaRPr lang="zh-CN" altLang="en-US" sz="1800" dirty="0"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466850" y="2439988"/>
            <a:ext cx="9677400" cy="2114550"/>
          </a:xfrm>
          <a:prstGeom prst="rect">
            <a:avLst/>
          </a:prstGeom>
          <a:noFill/>
          <a:ln w="25400">
            <a:solidFill>
              <a:srgbClr val="4B64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sp>
        <p:nvSpPr>
          <p:cNvPr id="25" name="矩形 24"/>
          <p:cNvSpPr/>
          <p:nvPr/>
        </p:nvSpPr>
        <p:spPr>
          <a:xfrm>
            <a:off x="10906125" y="4237038"/>
            <a:ext cx="476250" cy="476250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sp>
        <p:nvSpPr>
          <p:cNvPr id="26" name="矩形 25"/>
          <p:cNvSpPr/>
          <p:nvPr/>
        </p:nvSpPr>
        <p:spPr>
          <a:xfrm>
            <a:off x="10637838" y="4008438"/>
            <a:ext cx="474662" cy="474662"/>
          </a:xfrm>
          <a:prstGeom prst="rect">
            <a:avLst/>
          </a:prstGeom>
          <a:solidFill>
            <a:srgbClr val="4B649F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sp>
        <p:nvSpPr>
          <p:cNvPr id="27" name="矩形 26"/>
          <p:cNvSpPr/>
          <p:nvPr/>
        </p:nvSpPr>
        <p:spPr>
          <a:xfrm>
            <a:off x="1308100" y="2233613"/>
            <a:ext cx="474663" cy="474662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sp>
        <p:nvSpPr>
          <p:cNvPr id="28" name="矩形 27"/>
          <p:cNvSpPr/>
          <p:nvPr/>
        </p:nvSpPr>
        <p:spPr>
          <a:xfrm>
            <a:off x="1460500" y="2386013"/>
            <a:ext cx="474663" cy="474662"/>
          </a:xfrm>
          <a:prstGeom prst="rect">
            <a:avLst/>
          </a:prstGeom>
          <a:solidFill>
            <a:srgbClr val="4B649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grpSp>
        <p:nvGrpSpPr>
          <p:cNvPr id="6" name="组合 5"/>
          <p:cNvGrpSpPr/>
          <p:nvPr/>
        </p:nvGrpSpPr>
        <p:grpSpPr>
          <a:xfrm>
            <a:off x="7756638" y="5748526"/>
            <a:ext cx="721435" cy="721435"/>
            <a:chOff x="7756638" y="5715526"/>
            <a:chExt cx="721435" cy="721435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917212" y="5799197"/>
              <a:ext cx="400286" cy="554092"/>
            </a:xfrm>
            <a:prstGeom prst="rect">
              <a:avLst/>
            </a:prstGeom>
          </p:spPr>
        </p:pic>
        <p:sp>
          <p:nvSpPr>
            <p:cNvPr id="3" name="椭圆 2"/>
            <p:cNvSpPr/>
            <p:nvPr/>
          </p:nvSpPr>
          <p:spPr>
            <a:xfrm>
              <a:off x="7756638" y="5715526"/>
              <a:ext cx="721435" cy="72143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817746" y="5748526"/>
            <a:ext cx="721435" cy="721435"/>
            <a:chOff x="8785763" y="5715526"/>
            <a:chExt cx="721435" cy="721435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46337" y="5780802"/>
              <a:ext cx="400287" cy="585887"/>
            </a:xfrm>
            <a:prstGeom prst="rect">
              <a:avLst/>
            </a:prstGeom>
          </p:spPr>
        </p:pic>
        <p:sp>
          <p:nvSpPr>
            <p:cNvPr id="30" name="椭圆 29"/>
            <p:cNvSpPr/>
            <p:nvPr/>
          </p:nvSpPr>
          <p:spPr>
            <a:xfrm>
              <a:off x="8785763" y="5715526"/>
              <a:ext cx="721435" cy="72143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9878854" y="5748526"/>
            <a:ext cx="721435" cy="721435"/>
            <a:chOff x="9859342" y="5740431"/>
            <a:chExt cx="721435" cy="721435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5142" y="5821393"/>
              <a:ext cx="389833" cy="504703"/>
            </a:xfrm>
            <a:prstGeom prst="rect">
              <a:avLst/>
            </a:prstGeom>
          </p:spPr>
        </p:pic>
        <p:sp>
          <p:nvSpPr>
            <p:cNvPr id="31" name="椭圆 30"/>
            <p:cNvSpPr/>
            <p:nvPr/>
          </p:nvSpPr>
          <p:spPr>
            <a:xfrm>
              <a:off x="9859342" y="5740431"/>
              <a:ext cx="721435" cy="72143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0939963" y="5748526"/>
            <a:ext cx="721435" cy="721435"/>
            <a:chOff x="10939963" y="5740431"/>
            <a:chExt cx="721435" cy="721435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05763" y="5824565"/>
              <a:ext cx="389833" cy="553166"/>
            </a:xfrm>
            <a:prstGeom prst="rect">
              <a:avLst/>
            </a:prstGeom>
          </p:spPr>
        </p:pic>
        <p:sp>
          <p:nvSpPr>
            <p:cNvPr id="32" name="椭圆 31"/>
            <p:cNvSpPr/>
            <p:nvPr/>
          </p:nvSpPr>
          <p:spPr>
            <a:xfrm>
              <a:off x="10939963" y="5740431"/>
              <a:ext cx="721435" cy="72143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540" y="201930"/>
            <a:ext cx="4937760" cy="1043940"/>
            <a:chOff x="4" y="318"/>
            <a:chExt cx="7776" cy="1644"/>
          </a:xfrm>
        </p:grpSpPr>
        <p:sp>
          <p:nvSpPr>
            <p:cNvPr id="17" name="椭圆 16"/>
            <p:cNvSpPr/>
            <p:nvPr/>
          </p:nvSpPr>
          <p:spPr>
            <a:xfrm>
              <a:off x="288" y="318"/>
              <a:ext cx="1679" cy="163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A3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五边形 14"/>
            <p:cNvSpPr/>
            <p:nvPr/>
          </p:nvSpPr>
          <p:spPr>
            <a:xfrm>
              <a:off x="4" y="484"/>
              <a:ext cx="7776" cy="1259"/>
            </a:xfrm>
            <a:prstGeom prst="homePlate">
              <a:avLst/>
            </a:prstGeom>
            <a:solidFill>
              <a:schemeClr val="bg1"/>
            </a:solidFill>
            <a:ln w="19050">
              <a:solidFill>
                <a:srgbClr val="4B649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288" y="345"/>
              <a:ext cx="1679" cy="1580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" name="图片 1" descr="图形65644"/>
            <p:cNvPicPr>
              <a:picLocks noChangeAspect="1"/>
            </p:cNvPicPr>
            <p:nvPr/>
          </p:nvPicPr>
          <p:blipFill>
            <a:blip r:embed="rId5"/>
            <a:srcRect l="1921" t="23501" r="5516" b="21023"/>
            <a:stretch>
              <a:fillRect/>
            </a:stretch>
          </p:blipFill>
          <p:spPr>
            <a:xfrm>
              <a:off x="332" y="382"/>
              <a:ext cx="6799" cy="1580"/>
            </a:xfrm>
            <a:prstGeom prst="rect">
              <a:avLst/>
            </a:prstGeom>
          </p:spPr>
        </p:pic>
      </p:grp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14" grpId="0"/>
      <p:bldP spid="16" grpId="0" bldLvl="0" animBg="1"/>
      <p:bldP spid="19" grpId="0" bldLvl="0" animBg="1"/>
      <p:bldP spid="21" grpId="0"/>
      <p:bldP spid="22" grpId="0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未标题-3654"/>
          <p:cNvPicPr>
            <a:picLocks noChangeAspect="1"/>
          </p:cNvPicPr>
          <p:nvPr/>
        </p:nvPicPr>
        <p:blipFill>
          <a:blip r:embed="rId1"/>
          <a:srcRect l="8700" t="25328" r="3618" b="38323"/>
          <a:stretch>
            <a:fillRect/>
          </a:stretch>
        </p:blipFill>
        <p:spPr>
          <a:xfrm>
            <a:off x="0" y="-19050"/>
            <a:ext cx="12192000" cy="375920"/>
          </a:xfrm>
          <a:prstGeom prst="rect">
            <a:avLst/>
          </a:prstGeom>
        </p:spPr>
      </p:pic>
      <p:sp>
        <p:nvSpPr>
          <p:cNvPr id="2" name="五边形 33"/>
          <p:cNvSpPr/>
          <p:nvPr/>
        </p:nvSpPr>
        <p:spPr>
          <a:xfrm rot="5400000">
            <a:off x="5341606" y="-139931"/>
            <a:ext cx="1508787" cy="1788649"/>
          </a:xfrm>
          <a:prstGeom prst="homePlate">
            <a:avLst>
              <a:gd name="adj" fmla="val 2436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cxnSp>
        <p:nvCxnSpPr>
          <p:cNvPr id="3" name="直接连接符 2"/>
          <p:cNvCxnSpPr/>
          <p:nvPr/>
        </p:nvCxnSpPr>
        <p:spPr>
          <a:xfrm>
            <a:off x="5619428" y="932723"/>
            <a:ext cx="953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5"/>
          <p:cNvSpPr txBox="1"/>
          <p:nvPr/>
        </p:nvSpPr>
        <p:spPr>
          <a:xfrm>
            <a:off x="5630916" y="377951"/>
            <a:ext cx="867545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6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266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619428" y="356659"/>
            <a:ext cx="953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4991876" y="2180861"/>
            <a:ext cx="2208246" cy="621069"/>
            <a:chOff x="3743907" y="1635646"/>
            <a:chExt cx="1656185" cy="465802"/>
          </a:xfrm>
          <a:solidFill>
            <a:srgbClr val="0070C0"/>
          </a:solidFill>
        </p:grpSpPr>
        <p:sp>
          <p:nvSpPr>
            <p:cNvPr id="7" name="矩形 6"/>
            <p:cNvSpPr/>
            <p:nvPr/>
          </p:nvSpPr>
          <p:spPr>
            <a:xfrm>
              <a:off x="3743908" y="1635646"/>
              <a:ext cx="1656184" cy="46580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3743907" y="1683881"/>
              <a:ext cx="1656184" cy="376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6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第二部分</a:t>
              </a:r>
              <a:endParaRPr lang="zh-CN" altLang="en-US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3"/>
          <p:cNvSpPr txBox="1"/>
          <p:nvPr/>
        </p:nvSpPr>
        <p:spPr>
          <a:xfrm>
            <a:off x="4500051" y="3140969"/>
            <a:ext cx="3191899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865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论文背景</a:t>
            </a:r>
            <a:endParaRPr lang="zh-CN" altLang="en-US" sz="5865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2735627" y="4293096"/>
            <a:ext cx="6720747" cy="0"/>
          </a:xfrm>
          <a:prstGeom prst="line">
            <a:avLst/>
          </a:prstGeom>
          <a:ln>
            <a:gradFill flip="none" rotWithShape="1">
              <a:gsLst>
                <a:gs pos="0">
                  <a:schemeClr val="bg1"/>
                </a:gs>
                <a:gs pos="50000">
                  <a:schemeClr val="tx1">
                    <a:lumMod val="75000"/>
                    <a:lumOff val="25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6"/>
          <p:cNvSpPr txBox="1"/>
          <p:nvPr/>
        </p:nvSpPr>
        <p:spPr>
          <a:xfrm>
            <a:off x="3054141" y="4475217"/>
            <a:ext cx="60837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论文背景    选题意义    研究目的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五边形 33"/>
          <p:cNvSpPr/>
          <p:nvPr/>
        </p:nvSpPr>
        <p:spPr>
          <a:xfrm rot="16200000" flipV="1">
            <a:off x="5622084" y="327865"/>
            <a:ext cx="947832" cy="12192000"/>
          </a:xfrm>
          <a:prstGeom prst="homePlate">
            <a:avLst>
              <a:gd name="adj" fmla="val 2436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pic>
        <p:nvPicPr>
          <p:cNvPr id="15" name="图片 14" descr="法学院龙印章"/>
          <p:cNvPicPr>
            <a:picLocks noChangeAspect="1"/>
          </p:cNvPicPr>
          <p:nvPr/>
        </p:nvPicPr>
        <p:blipFill>
          <a:blip r:embed="rId2"/>
          <a:srcRect l="18183" t="3630" r="14332" b="12001"/>
          <a:stretch>
            <a:fillRect/>
          </a:stretch>
        </p:blipFill>
        <p:spPr>
          <a:xfrm>
            <a:off x="11234420" y="386715"/>
            <a:ext cx="680085" cy="1152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2" grpId="0" animBg="1"/>
      <p:bldP spid="4" grpId="0"/>
      <p:bldP spid="9" grpId="0"/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334890" y="3979819"/>
            <a:ext cx="3608983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665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  <a:endParaRPr lang="zh-CN" altLang="en-US" sz="2665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7217814" y="3936673"/>
            <a:ext cx="3608983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665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在此添加标题</a:t>
            </a:r>
            <a:endParaRPr lang="zh-CN" altLang="en-US" sz="2665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128"/>
          <p:cNvSpPr txBox="1">
            <a:spLocks noChangeArrowheads="1"/>
          </p:cNvSpPr>
          <p:nvPr/>
        </p:nvSpPr>
        <p:spPr bwMode="auto">
          <a:xfrm>
            <a:off x="836237" y="3636410"/>
            <a:ext cx="460382" cy="1446550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8800" dirty="0">
                <a:solidFill>
                  <a:schemeClr val="accent1"/>
                </a:solidFill>
                <a:latin typeface="Haettenschweiler" panose="020B0706040902060204" pitchFamily="34" charset="0"/>
                <a:ea typeface="Kozuka Gothic Pr6N B"/>
                <a:cs typeface="Kozuka Gothic Pr6N B"/>
              </a:rPr>
              <a:t>1</a:t>
            </a:r>
            <a:endParaRPr lang="zh-CN" altLang="en-US" sz="8800" dirty="0">
              <a:solidFill>
                <a:schemeClr val="accent1"/>
              </a:solidFill>
              <a:latin typeface="Haettenschweiler" panose="020B0706040902060204" pitchFamily="34" charset="0"/>
              <a:ea typeface="Kozuka Gothic Pr6N B"/>
              <a:cs typeface="Kozuka Gothic Pr6N B"/>
            </a:endParaRPr>
          </a:p>
        </p:txBody>
      </p:sp>
      <p:sp>
        <p:nvSpPr>
          <p:cNvPr id="8" name="TextBox 129"/>
          <p:cNvSpPr txBox="1">
            <a:spLocks noChangeArrowheads="1"/>
          </p:cNvSpPr>
          <p:nvPr/>
        </p:nvSpPr>
        <p:spPr bwMode="auto">
          <a:xfrm>
            <a:off x="6672064" y="3636410"/>
            <a:ext cx="60946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8800" dirty="0">
                <a:solidFill>
                  <a:schemeClr val="accent1"/>
                </a:solidFill>
                <a:latin typeface="Haettenschweiler" panose="020B0706040902060204" pitchFamily="34" charset="0"/>
                <a:ea typeface="Kozuka Gothic Pr6N B"/>
                <a:cs typeface="Kozuka Gothic Pr6N B"/>
              </a:rPr>
              <a:t>2</a:t>
            </a:r>
            <a:endParaRPr lang="zh-CN" altLang="en-US" sz="8800" dirty="0">
              <a:solidFill>
                <a:schemeClr val="accent1"/>
              </a:solidFill>
              <a:latin typeface="Haettenschweiler" panose="020B0706040902060204" pitchFamily="34" charset="0"/>
              <a:ea typeface="Kozuka Gothic Pr6N B"/>
              <a:cs typeface="Kozuka Gothic Pr6N B"/>
            </a:endParaRPr>
          </a:p>
        </p:txBody>
      </p:sp>
      <p:sp>
        <p:nvSpPr>
          <p:cNvPr id="9" name="矩形 21"/>
          <p:cNvSpPr>
            <a:spLocks noChangeArrowheads="1"/>
          </p:cNvSpPr>
          <p:nvPr/>
        </p:nvSpPr>
        <p:spPr bwMode="auto">
          <a:xfrm>
            <a:off x="1334889" y="4465267"/>
            <a:ext cx="4377068" cy="177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86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</a:r>
            <a:endParaRPr lang="zh-CN" altLang="en-US" sz="186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zh-CN" altLang="en-US" sz="186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1"/>
          <p:cNvSpPr>
            <a:spLocks noChangeArrowheads="1"/>
          </p:cNvSpPr>
          <p:nvPr/>
        </p:nvSpPr>
        <p:spPr bwMode="auto">
          <a:xfrm>
            <a:off x="7281664" y="4375732"/>
            <a:ext cx="4377068" cy="177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86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西北大学法学院是中国现代法学教育中历史最为悠久的法学院之一，其前身是成立于1907年的陕西法政学堂。1953年全国高等院校大调整后，西北大学法律系是全国仅保留的四所重点综合大学法律系之一。</a:t>
            </a:r>
            <a:endParaRPr lang="zh-CN" altLang="en-US" sz="186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zh-CN" altLang="en-US" sz="1865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6" r="12785"/>
          <a:stretch>
            <a:fillRect/>
          </a:stretch>
        </p:blipFill>
        <p:spPr>
          <a:xfrm>
            <a:off x="1089025" y="1334135"/>
            <a:ext cx="10223500" cy="2168525"/>
          </a:xfrm>
          <a:prstGeom prst="rect">
            <a:avLst/>
          </a:prstGeom>
        </p:spPr>
      </p:pic>
      <p:sp>
        <p:nvSpPr>
          <p:cNvPr id="4" name="五边形 3"/>
          <p:cNvSpPr/>
          <p:nvPr/>
        </p:nvSpPr>
        <p:spPr>
          <a:xfrm>
            <a:off x="0" y="260350"/>
            <a:ext cx="748030" cy="588645"/>
          </a:xfrm>
          <a:prstGeom prst="homePlate">
            <a:avLst>
              <a:gd name="adj" fmla="val 4844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/>
          </a:p>
        </p:txBody>
      </p:sp>
      <p:sp>
        <p:nvSpPr>
          <p:cNvPr id="32" name="TextBox 107"/>
          <p:cNvSpPr txBox="1"/>
          <p:nvPr/>
        </p:nvSpPr>
        <p:spPr>
          <a:xfrm>
            <a:off x="836435" y="260271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论文背景</a:t>
            </a:r>
            <a:endParaRPr lang="en-US" altLang="zh-CN" sz="3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sym typeface="+mn-ea"/>
            </a:endParaRPr>
          </a:p>
        </p:txBody>
      </p:sp>
      <p:pic>
        <p:nvPicPr>
          <p:cNvPr id="2" name="图片 1" descr="法学院龙印章"/>
          <p:cNvPicPr>
            <a:picLocks noChangeAspect="1"/>
          </p:cNvPicPr>
          <p:nvPr/>
        </p:nvPicPr>
        <p:blipFill>
          <a:blip r:embed="rId2"/>
          <a:srcRect l="18183" t="3630" r="14332" b="12001"/>
          <a:stretch>
            <a:fillRect/>
          </a:stretch>
        </p:blipFill>
        <p:spPr>
          <a:xfrm>
            <a:off x="11202670" y="111760"/>
            <a:ext cx="642620" cy="1089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5" grpId="0"/>
      <p:bldP spid="6" grpId="0"/>
      <p:bldP spid="7" grpId="0"/>
      <p:bldP spid="8" grpId="0"/>
      <p:bldP spid="9" grpId="0"/>
      <p:bldP spid="3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223074" y="4046302"/>
            <a:ext cx="5952793" cy="869712"/>
            <a:chOff x="5519357" y="2845462"/>
            <a:chExt cx="4464595" cy="652284"/>
          </a:xfrm>
        </p:grpSpPr>
        <p:sp>
          <p:nvSpPr>
            <p:cNvPr id="6" name="Rectangle 14"/>
            <p:cNvSpPr/>
            <p:nvPr/>
          </p:nvSpPr>
          <p:spPr>
            <a:xfrm>
              <a:off x="6215443" y="2845462"/>
              <a:ext cx="3768509" cy="6067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865" b="1" dirty="0">
                  <a:solidFill>
                    <a:srgbClr val="0C0C0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单击此处添加标题</a:t>
              </a:r>
              <a:endParaRPr lang="zh-CN" altLang="en-US" sz="1865" b="1" dirty="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endParaRPr>
            </a:p>
            <a:p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西北大学法学院是中国现代法学教育中历史最为悠久的法学院之一，其前身是成立于1907年的陕西法政学堂。</a:t>
              </a:r>
              <a:endParaRPr lang="en-US" altLang="zh-CN" sz="1400" kern="3000" spc="31" dirty="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5519357" y="2866804"/>
              <a:ext cx="652843" cy="630942"/>
              <a:chOff x="5519357" y="2866804"/>
              <a:chExt cx="652843" cy="630942"/>
            </a:xfrm>
          </p:grpSpPr>
          <p:sp>
            <p:nvSpPr>
              <p:cNvPr id="8" name="Rounded Rectangle 23"/>
              <p:cNvSpPr/>
              <p:nvPr/>
            </p:nvSpPr>
            <p:spPr>
              <a:xfrm>
                <a:off x="5519357" y="2866804"/>
                <a:ext cx="652843" cy="630942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rgbClr val="0C0C0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" name="Freeform 11"/>
              <p:cNvSpPr>
                <a:spLocks noEditPoints="1"/>
              </p:cNvSpPr>
              <p:nvPr/>
            </p:nvSpPr>
            <p:spPr bwMode="auto">
              <a:xfrm>
                <a:off x="5659308" y="3016598"/>
                <a:ext cx="372940" cy="331354"/>
              </a:xfrm>
              <a:custGeom>
                <a:avLst/>
                <a:gdLst>
                  <a:gd name="T0" fmla="*/ 133 w 134"/>
                  <a:gd name="T1" fmla="*/ 16 h 119"/>
                  <a:gd name="T2" fmla="*/ 121 w 134"/>
                  <a:gd name="T3" fmla="*/ 5 h 119"/>
                  <a:gd name="T4" fmla="*/ 115 w 134"/>
                  <a:gd name="T5" fmla="*/ 5 h 119"/>
                  <a:gd name="T6" fmla="*/ 114 w 134"/>
                  <a:gd name="T7" fmla="*/ 8 h 119"/>
                  <a:gd name="T8" fmla="*/ 111 w 134"/>
                  <a:gd name="T9" fmla="*/ 9 h 119"/>
                  <a:gd name="T10" fmla="*/ 111 w 134"/>
                  <a:gd name="T11" fmla="*/ 9 h 119"/>
                  <a:gd name="T12" fmla="*/ 81 w 134"/>
                  <a:gd name="T13" fmla="*/ 39 h 119"/>
                  <a:gd name="T14" fmla="*/ 79 w 134"/>
                  <a:gd name="T15" fmla="*/ 47 h 119"/>
                  <a:gd name="T16" fmla="*/ 82 w 134"/>
                  <a:gd name="T17" fmla="*/ 50 h 119"/>
                  <a:gd name="T18" fmla="*/ 82 w 134"/>
                  <a:gd name="T19" fmla="*/ 50 h 119"/>
                  <a:gd name="T20" fmla="*/ 83 w 134"/>
                  <a:gd name="T21" fmla="*/ 51 h 119"/>
                  <a:gd name="T22" fmla="*/ 76 w 134"/>
                  <a:gd name="T23" fmla="*/ 57 h 119"/>
                  <a:gd name="T24" fmla="*/ 54 w 134"/>
                  <a:gd name="T25" fmla="*/ 35 h 119"/>
                  <a:gd name="T26" fmla="*/ 47 w 134"/>
                  <a:gd name="T27" fmla="*/ 10 h 119"/>
                  <a:gd name="T28" fmla="*/ 21 w 134"/>
                  <a:gd name="T29" fmla="*/ 3 h 119"/>
                  <a:gd name="T30" fmla="*/ 36 w 134"/>
                  <a:gd name="T31" fmla="*/ 18 h 119"/>
                  <a:gd name="T32" fmla="*/ 32 w 134"/>
                  <a:gd name="T33" fmla="*/ 32 h 119"/>
                  <a:gd name="T34" fmla="*/ 18 w 134"/>
                  <a:gd name="T35" fmla="*/ 36 h 119"/>
                  <a:gd name="T36" fmla="*/ 3 w 134"/>
                  <a:gd name="T37" fmla="*/ 21 h 119"/>
                  <a:gd name="T38" fmla="*/ 10 w 134"/>
                  <a:gd name="T39" fmla="*/ 47 h 119"/>
                  <a:gd name="T40" fmla="*/ 36 w 134"/>
                  <a:gd name="T41" fmla="*/ 53 h 119"/>
                  <a:gd name="T42" fmla="*/ 37 w 134"/>
                  <a:gd name="T43" fmla="*/ 53 h 119"/>
                  <a:gd name="T44" fmla="*/ 58 w 134"/>
                  <a:gd name="T45" fmla="*/ 75 h 119"/>
                  <a:gd name="T46" fmla="*/ 38 w 134"/>
                  <a:gd name="T47" fmla="*/ 96 h 119"/>
                  <a:gd name="T48" fmla="*/ 36 w 134"/>
                  <a:gd name="T49" fmla="*/ 95 h 119"/>
                  <a:gd name="T50" fmla="*/ 31 w 134"/>
                  <a:gd name="T51" fmla="*/ 99 h 119"/>
                  <a:gd name="T52" fmla="*/ 21 w 134"/>
                  <a:gd name="T53" fmla="*/ 115 h 119"/>
                  <a:gd name="T54" fmla="*/ 23 w 134"/>
                  <a:gd name="T55" fmla="*/ 117 h 119"/>
                  <a:gd name="T56" fmla="*/ 39 w 134"/>
                  <a:gd name="T57" fmla="*/ 107 h 119"/>
                  <a:gd name="T58" fmla="*/ 43 w 134"/>
                  <a:gd name="T59" fmla="*/ 101 h 119"/>
                  <a:gd name="T60" fmla="*/ 42 w 134"/>
                  <a:gd name="T61" fmla="*/ 100 h 119"/>
                  <a:gd name="T62" fmla="*/ 63 w 134"/>
                  <a:gd name="T63" fmla="*/ 80 h 119"/>
                  <a:gd name="T64" fmla="*/ 98 w 134"/>
                  <a:gd name="T65" fmla="*/ 115 h 119"/>
                  <a:gd name="T66" fmla="*/ 107 w 134"/>
                  <a:gd name="T67" fmla="*/ 119 h 119"/>
                  <a:gd name="T68" fmla="*/ 116 w 134"/>
                  <a:gd name="T69" fmla="*/ 115 h 119"/>
                  <a:gd name="T70" fmla="*/ 116 w 134"/>
                  <a:gd name="T71" fmla="*/ 97 h 119"/>
                  <a:gd name="T72" fmla="*/ 81 w 134"/>
                  <a:gd name="T73" fmla="*/ 62 h 119"/>
                  <a:gd name="T74" fmla="*/ 87 w 134"/>
                  <a:gd name="T75" fmla="*/ 56 h 119"/>
                  <a:gd name="T76" fmla="*/ 90 w 134"/>
                  <a:gd name="T77" fmla="*/ 59 h 119"/>
                  <a:gd name="T78" fmla="*/ 98 w 134"/>
                  <a:gd name="T79" fmla="*/ 57 h 119"/>
                  <a:gd name="T80" fmla="*/ 128 w 134"/>
                  <a:gd name="T81" fmla="*/ 26 h 119"/>
                  <a:gd name="T82" fmla="*/ 128 w 134"/>
                  <a:gd name="T83" fmla="*/ 26 h 119"/>
                  <a:gd name="T84" fmla="*/ 128 w 134"/>
                  <a:gd name="T85" fmla="*/ 26 h 119"/>
                  <a:gd name="T86" fmla="*/ 129 w 134"/>
                  <a:gd name="T87" fmla="*/ 23 h 119"/>
                  <a:gd name="T88" fmla="*/ 133 w 134"/>
                  <a:gd name="T89" fmla="*/ 22 h 119"/>
                  <a:gd name="T90" fmla="*/ 133 w 134"/>
                  <a:gd name="T91" fmla="*/ 16 h 119"/>
                  <a:gd name="T92" fmla="*/ 108 w 134"/>
                  <a:gd name="T93" fmla="*/ 103 h 119"/>
                  <a:gd name="T94" fmla="*/ 113 w 134"/>
                  <a:gd name="T95" fmla="*/ 108 h 119"/>
                  <a:gd name="T96" fmla="*/ 108 w 134"/>
                  <a:gd name="T97" fmla="*/ 113 h 119"/>
                  <a:gd name="T98" fmla="*/ 103 w 134"/>
                  <a:gd name="T99" fmla="*/ 108 h 119"/>
                  <a:gd name="T100" fmla="*/ 108 w 134"/>
                  <a:gd name="T101" fmla="*/ 103 h 119"/>
                  <a:gd name="T102" fmla="*/ 91 w 134"/>
                  <a:gd name="T103" fmla="*/ 41 h 119"/>
                  <a:gd name="T104" fmla="*/ 89 w 134"/>
                  <a:gd name="T105" fmla="*/ 39 h 119"/>
                  <a:gd name="T106" fmla="*/ 112 w 134"/>
                  <a:gd name="T107" fmla="*/ 17 h 119"/>
                  <a:gd name="T108" fmla="*/ 114 w 134"/>
                  <a:gd name="T109" fmla="*/ 19 h 119"/>
                  <a:gd name="T110" fmla="*/ 91 w 134"/>
                  <a:gd name="T111" fmla="*/ 41 h 119"/>
                  <a:gd name="T112" fmla="*/ 98 w 134"/>
                  <a:gd name="T113" fmla="*/ 48 h 119"/>
                  <a:gd name="T114" fmla="*/ 96 w 134"/>
                  <a:gd name="T115" fmla="*/ 47 h 119"/>
                  <a:gd name="T116" fmla="*/ 119 w 134"/>
                  <a:gd name="T117" fmla="*/ 24 h 119"/>
                  <a:gd name="T118" fmla="*/ 121 w 134"/>
                  <a:gd name="T119" fmla="*/ 26 h 119"/>
                  <a:gd name="T120" fmla="*/ 98 w 134"/>
                  <a:gd name="T121" fmla="*/ 48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34" h="119">
                    <a:moveTo>
                      <a:pt x="133" y="16"/>
                    </a:moveTo>
                    <a:cubicBezTo>
                      <a:pt x="121" y="5"/>
                      <a:pt x="121" y="5"/>
                      <a:pt x="121" y="5"/>
                    </a:cubicBezTo>
                    <a:cubicBezTo>
                      <a:pt x="119" y="3"/>
                      <a:pt x="117" y="3"/>
                      <a:pt x="115" y="5"/>
                    </a:cubicBezTo>
                    <a:cubicBezTo>
                      <a:pt x="114" y="6"/>
                      <a:pt x="114" y="7"/>
                      <a:pt x="114" y="8"/>
                    </a:cubicBezTo>
                    <a:cubicBezTo>
                      <a:pt x="113" y="8"/>
                      <a:pt x="112" y="8"/>
                      <a:pt x="111" y="9"/>
                    </a:cubicBezTo>
                    <a:cubicBezTo>
                      <a:pt x="111" y="9"/>
                      <a:pt x="111" y="9"/>
                      <a:pt x="111" y="9"/>
                    </a:cubicBezTo>
                    <a:cubicBezTo>
                      <a:pt x="81" y="39"/>
                      <a:pt x="81" y="39"/>
                      <a:pt x="81" y="39"/>
                    </a:cubicBezTo>
                    <a:cubicBezTo>
                      <a:pt x="81" y="42"/>
                      <a:pt x="80" y="45"/>
                      <a:pt x="79" y="47"/>
                    </a:cubicBezTo>
                    <a:cubicBezTo>
                      <a:pt x="82" y="50"/>
                      <a:pt x="82" y="50"/>
                      <a:pt x="82" y="50"/>
                    </a:cubicBezTo>
                    <a:cubicBezTo>
                      <a:pt x="82" y="50"/>
                      <a:pt x="82" y="50"/>
                      <a:pt x="82" y="50"/>
                    </a:cubicBezTo>
                    <a:cubicBezTo>
                      <a:pt x="83" y="51"/>
                      <a:pt x="83" y="51"/>
                      <a:pt x="83" y="51"/>
                    </a:cubicBezTo>
                    <a:cubicBezTo>
                      <a:pt x="76" y="57"/>
                      <a:pt x="76" y="57"/>
                      <a:pt x="76" y="57"/>
                    </a:cubicBezTo>
                    <a:cubicBezTo>
                      <a:pt x="54" y="35"/>
                      <a:pt x="54" y="35"/>
                      <a:pt x="54" y="35"/>
                    </a:cubicBezTo>
                    <a:cubicBezTo>
                      <a:pt x="56" y="26"/>
                      <a:pt x="54" y="17"/>
                      <a:pt x="47" y="10"/>
                    </a:cubicBezTo>
                    <a:cubicBezTo>
                      <a:pt x="40" y="3"/>
                      <a:pt x="30" y="0"/>
                      <a:pt x="21" y="3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30"/>
                      <a:pt x="3" y="40"/>
                      <a:pt x="10" y="47"/>
                    </a:cubicBezTo>
                    <a:cubicBezTo>
                      <a:pt x="17" y="54"/>
                      <a:pt x="27" y="56"/>
                      <a:pt x="36" y="53"/>
                    </a:cubicBezTo>
                    <a:cubicBezTo>
                      <a:pt x="37" y="53"/>
                      <a:pt x="37" y="53"/>
                      <a:pt x="37" y="53"/>
                    </a:cubicBezTo>
                    <a:cubicBezTo>
                      <a:pt x="58" y="75"/>
                      <a:pt x="58" y="75"/>
                      <a:pt x="58" y="75"/>
                    </a:cubicBezTo>
                    <a:cubicBezTo>
                      <a:pt x="38" y="96"/>
                      <a:pt x="38" y="96"/>
                      <a:pt x="38" y="96"/>
                    </a:cubicBezTo>
                    <a:cubicBezTo>
                      <a:pt x="36" y="95"/>
                      <a:pt x="36" y="95"/>
                      <a:pt x="36" y="95"/>
                    </a:cubicBezTo>
                    <a:cubicBezTo>
                      <a:pt x="31" y="99"/>
                      <a:pt x="31" y="99"/>
                      <a:pt x="31" y="99"/>
                    </a:cubicBezTo>
                    <a:cubicBezTo>
                      <a:pt x="21" y="115"/>
                      <a:pt x="21" y="115"/>
                      <a:pt x="21" y="115"/>
                    </a:cubicBezTo>
                    <a:cubicBezTo>
                      <a:pt x="23" y="117"/>
                      <a:pt x="23" y="117"/>
                      <a:pt x="23" y="117"/>
                    </a:cubicBezTo>
                    <a:cubicBezTo>
                      <a:pt x="39" y="107"/>
                      <a:pt x="39" y="107"/>
                      <a:pt x="39" y="107"/>
                    </a:cubicBezTo>
                    <a:cubicBezTo>
                      <a:pt x="43" y="101"/>
                      <a:pt x="43" y="101"/>
                      <a:pt x="43" y="101"/>
                    </a:cubicBezTo>
                    <a:cubicBezTo>
                      <a:pt x="42" y="100"/>
                      <a:pt x="42" y="100"/>
                      <a:pt x="42" y="100"/>
                    </a:cubicBezTo>
                    <a:cubicBezTo>
                      <a:pt x="63" y="80"/>
                      <a:pt x="63" y="80"/>
                      <a:pt x="63" y="80"/>
                    </a:cubicBezTo>
                    <a:cubicBezTo>
                      <a:pt x="98" y="115"/>
                      <a:pt x="98" y="115"/>
                      <a:pt x="98" y="115"/>
                    </a:cubicBezTo>
                    <a:cubicBezTo>
                      <a:pt x="101" y="117"/>
                      <a:pt x="104" y="119"/>
                      <a:pt x="107" y="119"/>
                    </a:cubicBezTo>
                    <a:cubicBezTo>
                      <a:pt x="110" y="119"/>
                      <a:pt x="113" y="117"/>
                      <a:pt x="116" y="115"/>
                    </a:cubicBezTo>
                    <a:cubicBezTo>
                      <a:pt x="121" y="110"/>
                      <a:pt x="121" y="102"/>
                      <a:pt x="116" y="97"/>
                    </a:cubicBezTo>
                    <a:cubicBezTo>
                      <a:pt x="81" y="62"/>
                      <a:pt x="81" y="62"/>
                      <a:pt x="81" y="62"/>
                    </a:cubicBezTo>
                    <a:cubicBezTo>
                      <a:pt x="87" y="56"/>
                      <a:pt x="87" y="56"/>
                      <a:pt x="87" y="56"/>
                    </a:cubicBezTo>
                    <a:cubicBezTo>
                      <a:pt x="90" y="59"/>
                      <a:pt x="90" y="59"/>
                      <a:pt x="90" y="59"/>
                    </a:cubicBezTo>
                    <a:cubicBezTo>
                      <a:pt x="92" y="57"/>
                      <a:pt x="95" y="56"/>
                      <a:pt x="98" y="57"/>
                    </a:cubicBezTo>
                    <a:cubicBezTo>
                      <a:pt x="128" y="26"/>
                      <a:pt x="128" y="26"/>
                      <a:pt x="128" y="26"/>
                    </a:cubicBezTo>
                    <a:cubicBezTo>
                      <a:pt x="128" y="26"/>
                      <a:pt x="128" y="26"/>
                      <a:pt x="128" y="26"/>
                    </a:cubicBezTo>
                    <a:cubicBezTo>
                      <a:pt x="128" y="26"/>
                      <a:pt x="128" y="26"/>
                      <a:pt x="128" y="26"/>
                    </a:cubicBezTo>
                    <a:cubicBezTo>
                      <a:pt x="129" y="25"/>
                      <a:pt x="129" y="24"/>
                      <a:pt x="129" y="23"/>
                    </a:cubicBezTo>
                    <a:cubicBezTo>
                      <a:pt x="130" y="24"/>
                      <a:pt x="132" y="23"/>
                      <a:pt x="133" y="22"/>
                    </a:cubicBezTo>
                    <a:cubicBezTo>
                      <a:pt x="134" y="21"/>
                      <a:pt x="134" y="18"/>
                      <a:pt x="133" y="16"/>
                    </a:cubicBezTo>
                    <a:close/>
                    <a:moveTo>
                      <a:pt x="108" y="103"/>
                    </a:moveTo>
                    <a:cubicBezTo>
                      <a:pt x="111" y="103"/>
                      <a:pt x="113" y="106"/>
                      <a:pt x="113" y="108"/>
                    </a:cubicBezTo>
                    <a:cubicBezTo>
                      <a:pt x="113" y="111"/>
                      <a:pt x="111" y="113"/>
                      <a:pt x="108" y="113"/>
                    </a:cubicBezTo>
                    <a:cubicBezTo>
                      <a:pt x="105" y="113"/>
                      <a:pt x="103" y="111"/>
                      <a:pt x="103" y="108"/>
                    </a:cubicBezTo>
                    <a:cubicBezTo>
                      <a:pt x="103" y="106"/>
                      <a:pt x="105" y="103"/>
                      <a:pt x="108" y="103"/>
                    </a:cubicBezTo>
                    <a:close/>
                    <a:moveTo>
                      <a:pt x="91" y="41"/>
                    </a:moveTo>
                    <a:cubicBezTo>
                      <a:pt x="89" y="39"/>
                      <a:pt x="89" y="39"/>
                      <a:pt x="89" y="39"/>
                    </a:cubicBezTo>
                    <a:cubicBezTo>
                      <a:pt x="112" y="17"/>
                      <a:pt x="112" y="17"/>
                      <a:pt x="112" y="17"/>
                    </a:cubicBezTo>
                    <a:cubicBezTo>
                      <a:pt x="114" y="19"/>
                      <a:pt x="114" y="19"/>
                      <a:pt x="114" y="19"/>
                    </a:cubicBezTo>
                    <a:lnTo>
                      <a:pt x="91" y="41"/>
                    </a:lnTo>
                    <a:close/>
                    <a:moveTo>
                      <a:pt x="98" y="48"/>
                    </a:moveTo>
                    <a:cubicBezTo>
                      <a:pt x="96" y="47"/>
                      <a:pt x="96" y="47"/>
                      <a:pt x="96" y="47"/>
                    </a:cubicBezTo>
                    <a:cubicBezTo>
                      <a:pt x="119" y="24"/>
                      <a:pt x="119" y="24"/>
                      <a:pt x="119" y="24"/>
                    </a:cubicBezTo>
                    <a:cubicBezTo>
                      <a:pt x="121" y="26"/>
                      <a:pt x="121" y="26"/>
                      <a:pt x="121" y="26"/>
                    </a:cubicBezTo>
                    <a:lnTo>
                      <a:pt x="98" y="4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200">
                  <a:solidFill>
                    <a:srgbClr val="0C0C0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5223074" y="2985615"/>
            <a:ext cx="5952793" cy="853678"/>
            <a:chOff x="5519357" y="2049946"/>
            <a:chExt cx="4464595" cy="640258"/>
          </a:xfrm>
        </p:grpSpPr>
        <p:sp>
          <p:nvSpPr>
            <p:cNvPr id="11" name="Rectangle 13"/>
            <p:cNvSpPr/>
            <p:nvPr/>
          </p:nvSpPr>
          <p:spPr>
            <a:xfrm>
              <a:off x="6215443" y="2083462"/>
              <a:ext cx="3768509" cy="6067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865" b="1" dirty="0">
                  <a:solidFill>
                    <a:srgbClr val="0C0C0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单击此处添加标题</a:t>
              </a:r>
              <a:endParaRPr lang="zh-CN" altLang="en-US" sz="1865" b="1" dirty="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endParaRPr>
            </a:p>
            <a:p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西北大学法学院是中国现代法学教育中历史最为悠久的法学院之一，其前身是成立于1907年的陕西法政学堂。</a:t>
              </a:r>
              <a:endParaRPr lang="en-US" altLang="zh-CN" sz="1400" kern="3000" spc="31" dirty="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5519357" y="2049946"/>
              <a:ext cx="652843" cy="630942"/>
              <a:chOff x="5519357" y="2049946"/>
              <a:chExt cx="652843" cy="630942"/>
            </a:xfrm>
          </p:grpSpPr>
          <p:sp>
            <p:nvSpPr>
              <p:cNvPr id="13" name="Rounded Rectangle 22"/>
              <p:cNvSpPr/>
              <p:nvPr/>
            </p:nvSpPr>
            <p:spPr>
              <a:xfrm>
                <a:off x="5519357" y="2049946"/>
                <a:ext cx="652843" cy="630942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rgbClr val="0C0C0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Freeform 10"/>
              <p:cNvSpPr>
                <a:spLocks noEditPoints="1"/>
              </p:cNvSpPr>
              <p:nvPr/>
            </p:nvSpPr>
            <p:spPr bwMode="auto">
              <a:xfrm>
                <a:off x="5658224" y="2180258"/>
                <a:ext cx="375107" cy="370318"/>
              </a:xfrm>
              <a:custGeom>
                <a:avLst/>
                <a:gdLst>
                  <a:gd name="T0" fmla="*/ 14 w 113"/>
                  <a:gd name="T1" fmla="*/ 13 h 112"/>
                  <a:gd name="T2" fmla="*/ 14 w 113"/>
                  <a:gd name="T3" fmla="*/ 62 h 112"/>
                  <a:gd name="T4" fmla="*/ 49 w 113"/>
                  <a:gd name="T5" fmla="*/ 71 h 112"/>
                  <a:gd name="T6" fmla="*/ 60 w 113"/>
                  <a:gd name="T7" fmla="*/ 82 h 112"/>
                  <a:gd name="T8" fmla="*/ 75 w 113"/>
                  <a:gd name="T9" fmla="*/ 79 h 112"/>
                  <a:gd name="T10" fmla="*/ 75 w 113"/>
                  <a:gd name="T11" fmla="*/ 93 h 112"/>
                  <a:gd name="T12" fmla="*/ 79 w 113"/>
                  <a:gd name="T13" fmla="*/ 97 h 112"/>
                  <a:gd name="T14" fmla="*/ 92 w 113"/>
                  <a:gd name="T15" fmla="*/ 97 h 112"/>
                  <a:gd name="T16" fmla="*/ 92 w 113"/>
                  <a:gd name="T17" fmla="*/ 112 h 112"/>
                  <a:gd name="T18" fmla="*/ 113 w 113"/>
                  <a:gd name="T19" fmla="*/ 112 h 112"/>
                  <a:gd name="T20" fmla="*/ 113 w 113"/>
                  <a:gd name="T21" fmla="*/ 91 h 112"/>
                  <a:gd name="T22" fmla="*/ 71 w 113"/>
                  <a:gd name="T23" fmla="*/ 49 h 112"/>
                  <a:gd name="T24" fmla="*/ 63 w 113"/>
                  <a:gd name="T25" fmla="*/ 13 h 112"/>
                  <a:gd name="T26" fmla="*/ 14 w 113"/>
                  <a:gd name="T27" fmla="*/ 13 h 112"/>
                  <a:gd name="T28" fmla="*/ 17 w 113"/>
                  <a:gd name="T29" fmla="*/ 53 h 112"/>
                  <a:gd name="T30" fmla="*/ 21 w 113"/>
                  <a:gd name="T31" fmla="*/ 20 h 112"/>
                  <a:gd name="T32" fmla="*/ 53 w 113"/>
                  <a:gd name="T33" fmla="*/ 17 h 112"/>
                  <a:gd name="T34" fmla="*/ 17 w 113"/>
                  <a:gd name="T35" fmla="*/ 53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3" h="112">
                    <a:moveTo>
                      <a:pt x="14" y="13"/>
                    </a:moveTo>
                    <a:cubicBezTo>
                      <a:pt x="0" y="27"/>
                      <a:pt x="0" y="49"/>
                      <a:pt x="14" y="62"/>
                    </a:cubicBezTo>
                    <a:cubicBezTo>
                      <a:pt x="23" y="72"/>
                      <a:pt x="37" y="75"/>
                      <a:pt x="49" y="71"/>
                    </a:cubicBezTo>
                    <a:cubicBezTo>
                      <a:pt x="60" y="82"/>
                      <a:pt x="60" y="82"/>
                      <a:pt x="60" y="82"/>
                    </a:cubicBezTo>
                    <a:cubicBezTo>
                      <a:pt x="60" y="82"/>
                      <a:pt x="70" y="74"/>
                      <a:pt x="75" y="79"/>
                    </a:cubicBezTo>
                    <a:cubicBezTo>
                      <a:pt x="79" y="83"/>
                      <a:pt x="76" y="89"/>
                      <a:pt x="75" y="93"/>
                    </a:cubicBezTo>
                    <a:cubicBezTo>
                      <a:pt x="74" y="95"/>
                      <a:pt x="73" y="99"/>
                      <a:pt x="79" y="97"/>
                    </a:cubicBezTo>
                    <a:cubicBezTo>
                      <a:pt x="81" y="96"/>
                      <a:pt x="88" y="92"/>
                      <a:pt x="92" y="97"/>
                    </a:cubicBezTo>
                    <a:cubicBezTo>
                      <a:pt x="97" y="102"/>
                      <a:pt x="92" y="112"/>
                      <a:pt x="92" y="112"/>
                    </a:cubicBezTo>
                    <a:cubicBezTo>
                      <a:pt x="113" y="112"/>
                      <a:pt x="113" y="112"/>
                      <a:pt x="113" y="112"/>
                    </a:cubicBezTo>
                    <a:cubicBezTo>
                      <a:pt x="113" y="91"/>
                      <a:pt x="113" y="91"/>
                      <a:pt x="113" y="91"/>
                    </a:cubicBezTo>
                    <a:cubicBezTo>
                      <a:pt x="71" y="49"/>
                      <a:pt x="71" y="49"/>
                      <a:pt x="71" y="49"/>
                    </a:cubicBezTo>
                    <a:cubicBezTo>
                      <a:pt x="75" y="37"/>
                      <a:pt x="72" y="23"/>
                      <a:pt x="63" y="13"/>
                    </a:cubicBezTo>
                    <a:cubicBezTo>
                      <a:pt x="49" y="0"/>
                      <a:pt x="27" y="0"/>
                      <a:pt x="14" y="13"/>
                    </a:cubicBezTo>
                    <a:close/>
                    <a:moveTo>
                      <a:pt x="17" y="53"/>
                    </a:moveTo>
                    <a:cubicBezTo>
                      <a:pt x="11" y="43"/>
                      <a:pt x="12" y="29"/>
                      <a:pt x="21" y="20"/>
                    </a:cubicBezTo>
                    <a:cubicBezTo>
                      <a:pt x="29" y="11"/>
                      <a:pt x="43" y="10"/>
                      <a:pt x="53" y="17"/>
                    </a:cubicBezTo>
                    <a:lnTo>
                      <a:pt x="17" y="5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200">
                  <a:solidFill>
                    <a:srgbClr val="0C0C0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5223074" y="1868015"/>
            <a:ext cx="5952793" cy="841256"/>
            <a:chOff x="5519357" y="1211746"/>
            <a:chExt cx="4464595" cy="630942"/>
          </a:xfrm>
        </p:grpSpPr>
        <p:sp>
          <p:nvSpPr>
            <p:cNvPr id="16" name="Rectangle 12"/>
            <p:cNvSpPr/>
            <p:nvPr/>
          </p:nvSpPr>
          <p:spPr>
            <a:xfrm>
              <a:off x="6215443" y="1211746"/>
              <a:ext cx="3768509" cy="6067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865" b="1" dirty="0">
                  <a:solidFill>
                    <a:srgbClr val="0C0C0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单击此处添加标题</a:t>
              </a:r>
              <a:endParaRPr lang="zh-CN" altLang="en-US" sz="1865" b="1" dirty="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endParaRPr>
            </a:p>
            <a:p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西北大学法学院是中国现代法学教育中历史最为悠久的法学院之一，其前身是成立于1907年的陕西法政学堂。</a:t>
              </a:r>
              <a:endParaRPr lang="en-US" altLang="zh-CN" sz="1400" kern="3000" spc="31" dirty="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5519357" y="1211746"/>
              <a:ext cx="652843" cy="630942"/>
              <a:chOff x="5519357" y="1211746"/>
              <a:chExt cx="652843" cy="630942"/>
            </a:xfrm>
          </p:grpSpPr>
          <p:sp>
            <p:nvSpPr>
              <p:cNvPr id="18" name="Rounded Rectangle 2"/>
              <p:cNvSpPr/>
              <p:nvPr/>
            </p:nvSpPr>
            <p:spPr>
              <a:xfrm>
                <a:off x="5519357" y="1211746"/>
                <a:ext cx="652843" cy="630942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rgbClr val="0C0C0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Freeform 33"/>
              <p:cNvSpPr>
                <a:spLocks noEditPoints="1"/>
              </p:cNvSpPr>
              <p:nvPr/>
            </p:nvSpPr>
            <p:spPr bwMode="auto">
              <a:xfrm>
                <a:off x="5607593" y="1365049"/>
                <a:ext cx="476369" cy="324336"/>
              </a:xfrm>
              <a:custGeom>
                <a:avLst/>
                <a:gdLst>
                  <a:gd name="T0" fmla="*/ 135 w 157"/>
                  <a:gd name="T1" fmla="*/ 47 h 107"/>
                  <a:gd name="T2" fmla="*/ 137 w 157"/>
                  <a:gd name="T3" fmla="*/ 37 h 107"/>
                  <a:gd name="T4" fmla="*/ 100 w 157"/>
                  <a:gd name="T5" fmla="*/ 0 h 107"/>
                  <a:gd name="T6" fmla="*/ 73 w 157"/>
                  <a:gd name="T7" fmla="*/ 18 h 107"/>
                  <a:gd name="T8" fmla="*/ 46 w 157"/>
                  <a:gd name="T9" fmla="*/ 8 h 107"/>
                  <a:gd name="T10" fmla="*/ 20 w 157"/>
                  <a:gd name="T11" fmla="*/ 40 h 107"/>
                  <a:gd name="T12" fmla="*/ 21 w 157"/>
                  <a:gd name="T13" fmla="*/ 47 h 107"/>
                  <a:gd name="T14" fmla="*/ 0 w 157"/>
                  <a:gd name="T15" fmla="*/ 76 h 107"/>
                  <a:gd name="T16" fmla="*/ 31 w 157"/>
                  <a:gd name="T17" fmla="*/ 107 h 107"/>
                  <a:gd name="T18" fmla="*/ 126 w 157"/>
                  <a:gd name="T19" fmla="*/ 107 h 107"/>
                  <a:gd name="T20" fmla="*/ 157 w 157"/>
                  <a:gd name="T21" fmla="*/ 76 h 107"/>
                  <a:gd name="T22" fmla="*/ 135 w 157"/>
                  <a:gd name="T23" fmla="*/ 47 h 107"/>
                  <a:gd name="T24" fmla="*/ 120 w 157"/>
                  <a:gd name="T25" fmla="*/ 101 h 107"/>
                  <a:gd name="T26" fmla="*/ 79 w 157"/>
                  <a:gd name="T27" fmla="*/ 101 h 107"/>
                  <a:gd name="T28" fmla="*/ 104 w 157"/>
                  <a:gd name="T29" fmla="*/ 76 h 107"/>
                  <a:gd name="T30" fmla="*/ 103 w 157"/>
                  <a:gd name="T31" fmla="*/ 73 h 107"/>
                  <a:gd name="T32" fmla="*/ 92 w 157"/>
                  <a:gd name="T33" fmla="*/ 73 h 107"/>
                  <a:gd name="T34" fmla="*/ 92 w 157"/>
                  <a:gd name="T35" fmla="*/ 68 h 107"/>
                  <a:gd name="T36" fmla="*/ 92 w 157"/>
                  <a:gd name="T37" fmla="*/ 37 h 107"/>
                  <a:gd name="T38" fmla="*/ 90 w 157"/>
                  <a:gd name="T39" fmla="*/ 36 h 107"/>
                  <a:gd name="T40" fmla="*/ 64 w 157"/>
                  <a:gd name="T41" fmla="*/ 36 h 107"/>
                  <a:gd name="T42" fmla="*/ 62 w 157"/>
                  <a:gd name="T43" fmla="*/ 38 h 107"/>
                  <a:gd name="T44" fmla="*/ 62 w 157"/>
                  <a:gd name="T45" fmla="*/ 68 h 107"/>
                  <a:gd name="T46" fmla="*/ 62 w 157"/>
                  <a:gd name="T47" fmla="*/ 73 h 107"/>
                  <a:gd name="T48" fmla="*/ 51 w 157"/>
                  <a:gd name="T49" fmla="*/ 73 h 107"/>
                  <a:gd name="T50" fmla="*/ 51 w 157"/>
                  <a:gd name="T51" fmla="*/ 76 h 107"/>
                  <a:gd name="T52" fmla="*/ 76 w 157"/>
                  <a:gd name="T53" fmla="*/ 101 h 107"/>
                  <a:gd name="T54" fmla="*/ 38 w 157"/>
                  <a:gd name="T55" fmla="*/ 101 h 107"/>
                  <a:gd name="T56" fmla="*/ 11 w 157"/>
                  <a:gd name="T57" fmla="*/ 75 h 107"/>
                  <a:gd name="T58" fmla="*/ 29 w 157"/>
                  <a:gd name="T59" fmla="*/ 50 h 107"/>
                  <a:gd name="T60" fmla="*/ 28 w 157"/>
                  <a:gd name="T61" fmla="*/ 44 h 107"/>
                  <a:gd name="T62" fmla="*/ 51 w 157"/>
                  <a:gd name="T63" fmla="*/ 17 h 107"/>
                  <a:gd name="T64" fmla="*/ 75 w 157"/>
                  <a:gd name="T65" fmla="*/ 30 h 107"/>
                  <a:gd name="T66" fmla="*/ 98 w 157"/>
                  <a:gd name="T67" fmla="*/ 11 h 107"/>
                  <a:gd name="T68" fmla="*/ 128 w 157"/>
                  <a:gd name="T69" fmla="*/ 42 h 107"/>
                  <a:gd name="T70" fmla="*/ 127 w 157"/>
                  <a:gd name="T71" fmla="*/ 50 h 107"/>
                  <a:gd name="T72" fmla="*/ 147 w 157"/>
                  <a:gd name="T73" fmla="*/ 75 h 107"/>
                  <a:gd name="T74" fmla="*/ 120 w 157"/>
                  <a:gd name="T75" fmla="*/ 101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7" h="107">
                    <a:moveTo>
                      <a:pt x="135" y="47"/>
                    </a:moveTo>
                    <a:cubicBezTo>
                      <a:pt x="136" y="44"/>
                      <a:pt x="137" y="40"/>
                      <a:pt x="137" y="37"/>
                    </a:cubicBezTo>
                    <a:cubicBezTo>
                      <a:pt x="137" y="17"/>
                      <a:pt x="120" y="0"/>
                      <a:pt x="100" y="0"/>
                    </a:cubicBezTo>
                    <a:cubicBezTo>
                      <a:pt x="76" y="0"/>
                      <a:pt x="73" y="18"/>
                      <a:pt x="73" y="18"/>
                    </a:cubicBezTo>
                    <a:cubicBezTo>
                      <a:pt x="73" y="18"/>
                      <a:pt x="63" y="6"/>
                      <a:pt x="46" y="8"/>
                    </a:cubicBezTo>
                    <a:cubicBezTo>
                      <a:pt x="30" y="11"/>
                      <a:pt x="20" y="25"/>
                      <a:pt x="20" y="40"/>
                    </a:cubicBezTo>
                    <a:cubicBezTo>
                      <a:pt x="20" y="42"/>
                      <a:pt x="20" y="45"/>
                      <a:pt x="21" y="47"/>
                    </a:cubicBezTo>
                    <a:cubicBezTo>
                      <a:pt x="9" y="51"/>
                      <a:pt x="0" y="63"/>
                      <a:pt x="0" y="76"/>
                    </a:cubicBezTo>
                    <a:cubicBezTo>
                      <a:pt x="0" y="93"/>
                      <a:pt x="14" y="107"/>
                      <a:pt x="31" y="107"/>
                    </a:cubicBezTo>
                    <a:cubicBezTo>
                      <a:pt x="126" y="107"/>
                      <a:pt x="126" y="107"/>
                      <a:pt x="126" y="107"/>
                    </a:cubicBezTo>
                    <a:cubicBezTo>
                      <a:pt x="143" y="107"/>
                      <a:pt x="157" y="93"/>
                      <a:pt x="157" y="76"/>
                    </a:cubicBezTo>
                    <a:cubicBezTo>
                      <a:pt x="157" y="62"/>
                      <a:pt x="148" y="51"/>
                      <a:pt x="135" y="47"/>
                    </a:cubicBezTo>
                    <a:close/>
                    <a:moveTo>
                      <a:pt x="120" y="101"/>
                    </a:moveTo>
                    <a:cubicBezTo>
                      <a:pt x="79" y="101"/>
                      <a:pt x="79" y="101"/>
                      <a:pt x="79" y="101"/>
                    </a:cubicBezTo>
                    <a:cubicBezTo>
                      <a:pt x="82" y="97"/>
                      <a:pt x="104" y="76"/>
                      <a:pt x="104" y="76"/>
                    </a:cubicBezTo>
                    <a:cubicBezTo>
                      <a:pt x="104" y="76"/>
                      <a:pt x="107" y="73"/>
                      <a:pt x="103" y="73"/>
                    </a:cubicBezTo>
                    <a:cubicBezTo>
                      <a:pt x="99" y="73"/>
                      <a:pt x="92" y="73"/>
                      <a:pt x="92" y="73"/>
                    </a:cubicBezTo>
                    <a:cubicBezTo>
                      <a:pt x="92" y="73"/>
                      <a:pt x="92" y="71"/>
                      <a:pt x="92" y="68"/>
                    </a:cubicBezTo>
                    <a:cubicBezTo>
                      <a:pt x="92" y="60"/>
                      <a:pt x="92" y="44"/>
                      <a:pt x="92" y="37"/>
                    </a:cubicBezTo>
                    <a:cubicBezTo>
                      <a:pt x="92" y="37"/>
                      <a:pt x="92" y="36"/>
                      <a:pt x="90" y="36"/>
                    </a:cubicBezTo>
                    <a:cubicBezTo>
                      <a:pt x="88" y="36"/>
                      <a:pt x="67" y="36"/>
                      <a:pt x="64" y="36"/>
                    </a:cubicBezTo>
                    <a:cubicBezTo>
                      <a:pt x="62" y="36"/>
                      <a:pt x="62" y="38"/>
                      <a:pt x="62" y="38"/>
                    </a:cubicBezTo>
                    <a:cubicBezTo>
                      <a:pt x="62" y="44"/>
                      <a:pt x="62" y="60"/>
                      <a:pt x="62" y="68"/>
                    </a:cubicBezTo>
                    <a:cubicBezTo>
                      <a:pt x="62" y="71"/>
                      <a:pt x="62" y="73"/>
                      <a:pt x="62" y="73"/>
                    </a:cubicBezTo>
                    <a:cubicBezTo>
                      <a:pt x="62" y="73"/>
                      <a:pt x="54" y="73"/>
                      <a:pt x="51" y="73"/>
                    </a:cubicBezTo>
                    <a:cubicBezTo>
                      <a:pt x="48" y="73"/>
                      <a:pt x="51" y="76"/>
                      <a:pt x="51" y="76"/>
                    </a:cubicBezTo>
                    <a:cubicBezTo>
                      <a:pt x="76" y="101"/>
                      <a:pt x="76" y="101"/>
                      <a:pt x="76" y="101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23" y="101"/>
                      <a:pt x="11" y="89"/>
                      <a:pt x="11" y="75"/>
                    </a:cubicBezTo>
                    <a:cubicBezTo>
                      <a:pt x="11" y="63"/>
                      <a:pt x="19" y="54"/>
                      <a:pt x="29" y="50"/>
                    </a:cubicBezTo>
                    <a:cubicBezTo>
                      <a:pt x="28" y="48"/>
                      <a:pt x="28" y="46"/>
                      <a:pt x="28" y="44"/>
                    </a:cubicBezTo>
                    <a:cubicBezTo>
                      <a:pt x="28" y="32"/>
                      <a:pt x="37" y="20"/>
                      <a:pt x="51" y="17"/>
                    </a:cubicBezTo>
                    <a:cubicBezTo>
                      <a:pt x="66" y="16"/>
                      <a:pt x="75" y="30"/>
                      <a:pt x="75" y="30"/>
                    </a:cubicBezTo>
                    <a:cubicBezTo>
                      <a:pt x="75" y="30"/>
                      <a:pt x="77" y="11"/>
                      <a:pt x="98" y="11"/>
                    </a:cubicBezTo>
                    <a:cubicBezTo>
                      <a:pt x="115" y="11"/>
                      <a:pt x="128" y="25"/>
                      <a:pt x="128" y="42"/>
                    </a:cubicBezTo>
                    <a:cubicBezTo>
                      <a:pt x="128" y="45"/>
                      <a:pt x="128" y="48"/>
                      <a:pt x="127" y="50"/>
                    </a:cubicBezTo>
                    <a:cubicBezTo>
                      <a:pt x="138" y="53"/>
                      <a:pt x="147" y="63"/>
                      <a:pt x="147" y="75"/>
                    </a:cubicBezTo>
                    <a:cubicBezTo>
                      <a:pt x="147" y="89"/>
                      <a:pt x="135" y="101"/>
                      <a:pt x="120" y="10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3200">
                  <a:solidFill>
                    <a:srgbClr val="0C0C0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5223074" y="5163902"/>
            <a:ext cx="5952793" cy="869712"/>
            <a:chOff x="5519357" y="3683662"/>
            <a:chExt cx="4464595" cy="652284"/>
          </a:xfrm>
        </p:grpSpPr>
        <p:sp>
          <p:nvSpPr>
            <p:cNvPr id="21" name="Rectangle 15"/>
            <p:cNvSpPr/>
            <p:nvPr/>
          </p:nvSpPr>
          <p:spPr>
            <a:xfrm>
              <a:off x="6215443" y="3683662"/>
              <a:ext cx="3768509" cy="6067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865" b="1" dirty="0">
                  <a:solidFill>
                    <a:srgbClr val="0C0C0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itchFamily="34" charset="0"/>
                </a:rPr>
                <a:t>单击此处添加标题</a:t>
              </a:r>
              <a:endParaRPr lang="zh-CN" altLang="en-US" sz="1865" b="1" dirty="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endParaRPr>
            </a:p>
            <a:p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cs typeface="+mn-ea"/>
                  <a:sym typeface="+mn-ea"/>
                </a:rPr>
                <a:t>西北大学法学院是中国现代法学教育中历史最为悠久的法学院之一，其前身是成立于1907年的陕西法政学堂。</a:t>
              </a:r>
              <a:endParaRPr lang="en-US" altLang="zh-CN" sz="1400" kern="3000" spc="31" dirty="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5519357" y="3705004"/>
              <a:ext cx="652843" cy="630942"/>
              <a:chOff x="5519357" y="3705004"/>
              <a:chExt cx="652843" cy="630942"/>
            </a:xfrm>
          </p:grpSpPr>
          <p:sp>
            <p:nvSpPr>
              <p:cNvPr id="23" name="Rounded Rectangle 24"/>
              <p:cNvSpPr/>
              <p:nvPr/>
            </p:nvSpPr>
            <p:spPr>
              <a:xfrm>
                <a:off x="5519357" y="3705004"/>
                <a:ext cx="652843" cy="630942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rgbClr val="0C0C0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24" name="Group 28"/>
              <p:cNvGrpSpPr/>
              <p:nvPr/>
            </p:nvGrpSpPr>
            <p:grpSpPr>
              <a:xfrm>
                <a:off x="5678148" y="3810936"/>
                <a:ext cx="335260" cy="419077"/>
                <a:chOff x="6751638" y="2265363"/>
                <a:chExt cx="158750" cy="198438"/>
              </a:xfrm>
              <a:solidFill>
                <a:schemeClr val="bg1"/>
              </a:solidFill>
            </p:grpSpPr>
            <p:sp>
              <p:nvSpPr>
                <p:cNvPr id="25" name="Freeform 18"/>
                <p:cNvSpPr/>
                <p:nvPr/>
              </p:nvSpPr>
              <p:spPr bwMode="auto">
                <a:xfrm>
                  <a:off x="6751638" y="2349501"/>
                  <a:ext cx="158750" cy="65088"/>
                </a:xfrm>
                <a:custGeom>
                  <a:avLst/>
                  <a:gdLst>
                    <a:gd name="T0" fmla="*/ 49 w 98"/>
                    <a:gd name="T1" fmla="*/ 15 h 40"/>
                    <a:gd name="T2" fmla="*/ 2 w 98"/>
                    <a:gd name="T3" fmla="*/ 0 h 40"/>
                    <a:gd name="T4" fmla="*/ 0 w 98"/>
                    <a:gd name="T5" fmla="*/ 4 h 40"/>
                    <a:gd name="T6" fmla="*/ 0 w 98"/>
                    <a:gd name="T7" fmla="*/ 19 h 40"/>
                    <a:gd name="T8" fmla="*/ 49 w 98"/>
                    <a:gd name="T9" fmla="*/ 40 h 40"/>
                    <a:gd name="T10" fmla="*/ 98 w 98"/>
                    <a:gd name="T11" fmla="*/ 19 h 40"/>
                    <a:gd name="T12" fmla="*/ 98 w 98"/>
                    <a:gd name="T13" fmla="*/ 4 h 40"/>
                    <a:gd name="T14" fmla="*/ 96 w 98"/>
                    <a:gd name="T15" fmla="*/ 0 h 40"/>
                    <a:gd name="T16" fmla="*/ 49 w 98"/>
                    <a:gd name="T17" fmla="*/ 1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8" h="40">
                      <a:moveTo>
                        <a:pt x="49" y="15"/>
                      </a:moveTo>
                      <a:cubicBezTo>
                        <a:pt x="26" y="15"/>
                        <a:pt x="7" y="9"/>
                        <a:pt x="2" y="0"/>
                      </a:cubicBezTo>
                      <a:cubicBezTo>
                        <a:pt x="1" y="1"/>
                        <a:pt x="0" y="3"/>
                        <a:pt x="0" y="4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31"/>
                        <a:pt x="22" y="40"/>
                        <a:pt x="49" y="40"/>
                      </a:cubicBezTo>
                      <a:cubicBezTo>
                        <a:pt x="76" y="40"/>
                        <a:pt x="98" y="31"/>
                        <a:pt x="98" y="19"/>
                      </a:cubicBezTo>
                      <a:cubicBezTo>
                        <a:pt x="98" y="4"/>
                        <a:pt x="98" y="4"/>
                        <a:pt x="98" y="4"/>
                      </a:cubicBezTo>
                      <a:cubicBezTo>
                        <a:pt x="98" y="3"/>
                        <a:pt x="97" y="1"/>
                        <a:pt x="96" y="0"/>
                      </a:cubicBezTo>
                      <a:cubicBezTo>
                        <a:pt x="91" y="9"/>
                        <a:pt x="72" y="15"/>
                        <a:pt x="49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3200">
                    <a:solidFill>
                      <a:srgbClr val="0C0C0C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6" name="Freeform 19"/>
                <p:cNvSpPr/>
                <p:nvPr/>
              </p:nvSpPr>
              <p:spPr bwMode="auto">
                <a:xfrm>
                  <a:off x="6751638" y="2397126"/>
                  <a:ext cx="158750" cy="66675"/>
                </a:xfrm>
                <a:custGeom>
                  <a:avLst/>
                  <a:gdLst>
                    <a:gd name="T0" fmla="*/ 49 w 98"/>
                    <a:gd name="T1" fmla="*/ 16 h 41"/>
                    <a:gd name="T2" fmla="*/ 2 w 98"/>
                    <a:gd name="T3" fmla="*/ 0 h 41"/>
                    <a:gd name="T4" fmla="*/ 0 w 98"/>
                    <a:gd name="T5" fmla="*/ 5 h 41"/>
                    <a:gd name="T6" fmla="*/ 0 w 98"/>
                    <a:gd name="T7" fmla="*/ 20 h 41"/>
                    <a:gd name="T8" fmla="*/ 49 w 98"/>
                    <a:gd name="T9" fmla="*/ 41 h 41"/>
                    <a:gd name="T10" fmla="*/ 98 w 98"/>
                    <a:gd name="T11" fmla="*/ 20 h 41"/>
                    <a:gd name="T12" fmla="*/ 98 w 98"/>
                    <a:gd name="T13" fmla="*/ 5 h 41"/>
                    <a:gd name="T14" fmla="*/ 96 w 98"/>
                    <a:gd name="T15" fmla="*/ 0 h 41"/>
                    <a:gd name="T16" fmla="*/ 49 w 98"/>
                    <a:gd name="T17" fmla="*/ 1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8" h="41">
                      <a:moveTo>
                        <a:pt x="49" y="16"/>
                      </a:moveTo>
                      <a:cubicBezTo>
                        <a:pt x="26" y="16"/>
                        <a:pt x="7" y="9"/>
                        <a:pt x="2" y="0"/>
                      </a:cubicBezTo>
                      <a:cubicBezTo>
                        <a:pt x="1" y="2"/>
                        <a:pt x="0" y="3"/>
                        <a:pt x="0" y="5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31"/>
                        <a:pt x="22" y="41"/>
                        <a:pt x="49" y="41"/>
                      </a:cubicBezTo>
                      <a:cubicBezTo>
                        <a:pt x="76" y="41"/>
                        <a:pt x="98" y="31"/>
                        <a:pt x="98" y="20"/>
                      </a:cubicBezTo>
                      <a:cubicBezTo>
                        <a:pt x="98" y="5"/>
                        <a:pt x="98" y="5"/>
                        <a:pt x="98" y="5"/>
                      </a:cubicBezTo>
                      <a:cubicBezTo>
                        <a:pt x="98" y="3"/>
                        <a:pt x="97" y="2"/>
                        <a:pt x="96" y="0"/>
                      </a:cubicBezTo>
                      <a:cubicBezTo>
                        <a:pt x="91" y="9"/>
                        <a:pt x="72" y="16"/>
                        <a:pt x="49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3200">
                    <a:solidFill>
                      <a:srgbClr val="0C0C0C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7" name="Freeform 20"/>
                <p:cNvSpPr/>
                <p:nvPr/>
              </p:nvSpPr>
              <p:spPr bwMode="auto">
                <a:xfrm>
                  <a:off x="6751638" y="2300288"/>
                  <a:ext cx="158750" cy="65088"/>
                </a:xfrm>
                <a:custGeom>
                  <a:avLst/>
                  <a:gdLst>
                    <a:gd name="T0" fmla="*/ 96 w 98"/>
                    <a:gd name="T1" fmla="*/ 0 h 40"/>
                    <a:gd name="T2" fmla="*/ 49 w 98"/>
                    <a:gd name="T3" fmla="*/ 15 h 40"/>
                    <a:gd name="T4" fmla="*/ 2 w 98"/>
                    <a:gd name="T5" fmla="*/ 0 h 40"/>
                    <a:gd name="T6" fmla="*/ 0 w 98"/>
                    <a:gd name="T7" fmla="*/ 5 h 40"/>
                    <a:gd name="T8" fmla="*/ 0 w 98"/>
                    <a:gd name="T9" fmla="*/ 19 h 40"/>
                    <a:gd name="T10" fmla="*/ 49 w 98"/>
                    <a:gd name="T11" fmla="*/ 40 h 40"/>
                    <a:gd name="T12" fmla="*/ 98 w 98"/>
                    <a:gd name="T13" fmla="*/ 19 h 40"/>
                    <a:gd name="T14" fmla="*/ 98 w 98"/>
                    <a:gd name="T15" fmla="*/ 5 h 40"/>
                    <a:gd name="T16" fmla="*/ 96 w 98"/>
                    <a:gd name="T17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8" h="40">
                      <a:moveTo>
                        <a:pt x="96" y="0"/>
                      </a:moveTo>
                      <a:cubicBezTo>
                        <a:pt x="95" y="8"/>
                        <a:pt x="75" y="15"/>
                        <a:pt x="49" y="15"/>
                      </a:cubicBezTo>
                      <a:cubicBezTo>
                        <a:pt x="23" y="15"/>
                        <a:pt x="3" y="8"/>
                        <a:pt x="2" y="0"/>
                      </a:cubicBezTo>
                      <a:cubicBezTo>
                        <a:pt x="1" y="1"/>
                        <a:pt x="0" y="3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31"/>
                        <a:pt x="22" y="40"/>
                        <a:pt x="49" y="40"/>
                      </a:cubicBezTo>
                      <a:cubicBezTo>
                        <a:pt x="76" y="40"/>
                        <a:pt x="98" y="31"/>
                        <a:pt x="98" y="19"/>
                      </a:cubicBezTo>
                      <a:cubicBezTo>
                        <a:pt x="98" y="5"/>
                        <a:pt x="98" y="5"/>
                        <a:pt x="98" y="5"/>
                      </a:cubicBezTo>
                      <a:cubicBezTo>
                        <a:pt x="98" y="3"/>
                        <a:pt x="97" y="1"/>
                        <a:pt x="9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3200">
                    <a:solidFill>
                      <a:srgbClr val="0C0C0C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8" name="Oval 21"/>
                <p:cNvSpPr>
                  <a:spLocks noChangeArrowheads="1"/>
                </p:cNvSpPr>
                <p:nvPr/>
              </p:nvSpPr>
              <p:spPr bwMode="auto">
                <a:xfrm>
                  <a:off x="6754813" y="2265363"/>
                  <a:ext cx="152400" cy="5080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en-US" sz="3200">
                    <a:solidFill>
                      <a:srgbClr val="0C0C0C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</p:grpSp>
      <p:pic>
        <p:nvPicPr>
          <p:cNvPr id="4" name="图片占位符 9"/>
          <p:cNvPicPr>
            <a:picLocks noGrp="1" noChangeAspect="1"/>
          </p:cNvPicPr>
          <p:nvPr/>
        </p:nvPicPr>
        <p:blipFill>
          <a:blip r:embed="rId1" cstate="print"/>
          <a:srcRect l="21897" r="3812"/>
          <a:stretch>
            <a:fillRect/>
          </a:stretch>
        </p:blipFill>
        <p:spPr>
          <a:xfrm>
            <a:off x="1024890" y="1968500"/>
            <a:ext cx="3477260" cy="3994150"/>
          </a:xfrm>
          <a:prstGeom prst="rect">
            <a:avLst/>
          </a:prstGeom>
          <a:noFill/>
        </p:spPr>
      </p:pic>
      <p:sp>
        <p:nvSpPr>
          <p:cNvPr id="2" name="五边形 1"/>
          <p:cNvSpPr/>
          <p:nvPr/>
        </p:nvSpPr>
        <p:spPr>
          <a:xfrm>
            <a:off x="0" y="260350"/>
            <a:ext cx="748030" cy="588645"/>
          </a:xfrm>
          <a:prstGeom prst="homePlate">
            <a:avLst>
              <a:gd name="adj" fmla="val 4844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/>
          </a:p>
        </p:txBody>
      </p:sp>
      <p:sp>
        <p:nvSpPr>
          <p:cNvPr id="32" name="TextBox 107"/>
          <p:cNvSpPr txBox="1"/>
          <p:nvPr/>
        </p:nvSpPr>
        <p:spPr>
          <a:xfrm>
            <a:off x="836435" y="260271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论文背景</a:t>
            </a:r>
            <a:endParaRPr lang="en-US" altLang="zh-CN" sz="3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sym typeface="+mn-ea"/>
            </a:endParaRPr>
          </a:p>
        </p:txBody>
      </p:sp>
      <p:pic>
        <p:nvPicPr>
          <p:cNvPr id="29" name="图片 28" descr="法学院龙印章"/>
          <p:cNvPicPr>
            <a:picLocks noChangeAspect="1"/>
          </p:cNvPicPr>
          <p:nvPr/>
        </p:nvPicPr>
        <p:blipFill>
          <a:blip r:embed="rId2"/>
          <a:srcRect l="18183" t="3630" r="14332" b="12001"/>
          <a:stretch>
            <a:fillRect/>
          </a:stretch>
        </p:blipFill>
        <p:spPr>
          <a:xfrm>
            <a:off x="11202670" y="111760"/>
            <a:ext cx="642620" cy="1089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767056" y="3621022"/>
            <a:ext cx="2448624" cy="88824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62552" tIns="81276" rIns="162552" bIns="81276" rtlCol="0" anchor="ctr"/>
          <a:lstStyle/>
          <a:p>
            <a:pPr algn="ctr" defTabSz="1625600">
              <a:defRPr/>
            </a:pPr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2000" kern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4" name="组合 33"/>
          <p:cNvGrpSpPr>
            <a:grpSpLocks noChangeAspect="1"/>
          </p:cNvGrpSpPr>
          <p:nvPr/>
        </p:nvGrpSpPr>
        <p:grpSpPr>
          <a:xfrm>
            <a:off x="1104689" y="1754736"/>
            <a:ext cx="1858915" cy="1858915"/>
            <a:chOff x="456294" y="1959430"/>
            <a:chExt cx="2148114" cy="2148114"/>
          </a:xfrm>
        </p:grpSpPr>
        <p:sp>
          <p:nvSpPr>
            <p:cNvPr id="35" name="椭圆 34"/>
            <p:cNvSpPr/>
            <p:nvPr/>
          </p:nvSpPr>
          <p:spPr>
            <a:xfrm>
              <a:off x="456294" y="1959430"/>
              <a:ext cx="2148114" cy="2148114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25600">
                <a:defRPr/>
              </a:pPr>
              <a:endParaRPr lang="zh-CN" altLang="en-US" sz="20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665" y="2319827"/>
              <a:ext cx="1393372" cy="1427320"/>
            </a:xfrm>
            <a:prstGeom prst="rect">
              <a:avLst/>
            </a:prstGeom>
          </p:spPr>
        </p:pic>
      </p:grpSp>
      <p:sp>
        <p:nvSpPr>
          <p:cNvPr id="37" name="矩形 36"/>
          <p:cNvSpPr/>
          <p:nvPr/>
        </p:nvSpPr>
        <p:spPr>
          <a:xfrm>
            <a:off x="3359344" y="3621022"/>
            <a:ext cx="2448624" cy="88824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62552" tIns="81276" rIns="162552" bIns="81276" rtlCol="0" anchor="ctr"/>
          <a:lstStyle/>
          <a:p>
            <a:pPr algn="ctr" defTabSz="1625600">
              <a:defRPr/>
            </a:pPr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2000" kern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8" name="组合 37"/>
          <p:cNvGrpSpPr>
            <a:grpSpLocks noChangeAspect="1"/>
          </p:cNvGrpSpPr>
          <p:nvPr/>
        </p:nvGrpSpPr>
        <p:grpSpPr>
          <a:xfrm>
            <a:off x="3728567" y="1754736"/>
            <a:ext cx="1858915" cy="1858915"/>
            <a:chOff x="2492224" y="1959430"/>
            <a:chExt cx="2148114" cy="2148114"/>
          </a:xfrm>
        </p:grpSpPr>
        <p:sp>
          <p:nvSpPr>
            <p:cNvPr id="39" name="椭圆 38"/>
            <p:cNvSpPr/>
            <p:nvPr/>
          </p:nvSpPr>
          <p:spPr>
            <a:xfrm>
              <a:off x="2492224" y="1959430"/>
              <a:ext cx="2148114" cy="2148114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25600">
                <a:defRPr/>
              </a:pPr>
              <a:endParaRPr lang="zh-CN" altLang="en-US" sz="20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300" y="2326696"/>
              <a:ext cx="1379962" cy="1413582"/>
            </a:xfrm>
            <a:prstGeom prst="rect">
              <a:avLst/>
            </a:prstGeom>
          </p:spPr>
        </p:pic>
      </p:grpSp>
      <p:sp>
        <p:nvSpPr>
          <p:cNvPr id="41" name="矩形 40"/>
          <p:cNvSpPr/>
          <p:nvPr/>
        </p:nvSpPr>
        <p:spPr>
          <a:xfrm>
            <a:off x="8592277" y="3621022"/>
            <a:ext cx="2448624" cy="88824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62552" tIns="81276" rIns="162552" bIns="81276" rtlCol="0" anchor="ctr"/>
          <a:lstStyle/>
          <a:p>
            <a:pPr algn="ctr" defTabSz="1625600">
              <a:defRPr/>
            </a:pPr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2000" kern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42" name="组合 41"/>
          <p:cNvGrpSpPr>
            <a:grpSpLocks noChangeAspect="1"/>
          </p:cNvGrpSpPr>
          <p:nvPr/>
        </p:nvGrpSpPr>
        <p:grpSpPr>
          <a:xfrm>
            <a:off x="8976320" y="1754736"/>
            <a:ext cx="1858915" cy="1858915"/>
            <a:chOff x="6564085" y="1959430"/>
            <a:chExt cx="2148114" cy="2148114"/>
          </a:xfrm>
        </p:grpSpPr>
        <p:sp>
          <p:nvSpPr>
            <p:cNvPr id="43" name="椭圆 42"/>
            <p:cNvSpPr/>
            <p:nvPr/>
          </p:nvSpPr>
          <p:spPr>
            <a:xfrm>
              <a:off x="6564085" y="1959430"/>
              <a:ext cx="2148114" cy="2148114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25600">
                <a:defRPr/>
              </a:pPr>
              <a:endParaRPr lang="zh-CN" altLang="en-US" sz="20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7033174" y="2413982"/>
              <a:ext cx="1209936" cy="1239010"/>
              <a:chOff x="3598200" y="1732459"/>
              <a:chExt cx="1947600" cy="1994400"/>
            </a:xfrm>
          </p:grpSpPr>
          <p:sp>
            <p:nvSpPr>
              <p:cNvPr id="45" name="Freeform 5"/>
              <p:cNvSpPr/>
              <p:nvPr/>
            </p:nvSpPr>
            <p:spPr bwMode="auto">
              <a:xfrm>
                <a:off x="4815450" y="1732459"/>
                <a:ext cx="417924" cy="1423836"/>
              </a:xfrm>
              <a:custGeom>
                <a:avLst/>
                <a:gdLst>
                  <a:gd name="T0" fmla="*/ 2 w 43"/>
                  <a:gd name="T1" fmla="*/ 115 h 115"/>
                  <a:gd name="T2" fmla="*/ 3 w 43"/>
                  <a:gd name="T3" fmla="*/ 115 h 115"/>
                  <a:gd name="T4" fmla="*/ 3 w 43"/>
                  <a:gd name="T5" fmla="*/ 115 h 115"/>
                  <a:gd name="T6" fmla="*/ 3 w 43"/>
                  <a:gd name="T7" fmla="*/ 115 h 115"/>
                  <a:gd name="T8" fmla="*/ 4 w 43"/>
                  <a:gd name="T9" fmla="*/ 115 h 115"/>
                  <a:gd name="T10" fmla="*/ 4 w 43"/>
                  <a:gd name="T11" fmla="*/ 115 h 115"/>
                  <a:gd name="T12" fmla="*/ 5 w 43"/>
                  <a:gd name="T13" fmla="*/ 114 h 115"/>
                  <a:gd name="T14" fmla="*/ 22 w 43"/>
                  <a:gd name="T15" fmla="*/ 98 h 115"/>
                  <a:gd name="T16" fmla="*/ 38 w 43"/>
                  <a:gd name="T17" fmla="*/ 114 h 115"/>
                  <a:gd name="T18" fmla="*/ 39 w 43"/>
                  <a:gd name="T19" fmla="*/ 115 h 115"/>
                  <a:gd name="T20" fmla="*/ 39 w 43"/>
                  <a:gd name="T21" fmla="*/ 115 h 115"/>
                  <a:gd name="T22" fmla="*/ 40 w 43"/>
                  <a:gd name="T23" fmla="*/ 115 h 115"/>
                  <a:gd name="T24" fmla="*/ 40 w 43"/>
                  <a:gd name="T25" fmla="*/ 115 h 115"/>
                  <a:gd name="T26" fmla="*/ 40 w 43"/>
                  <a:gd name="T27" fmla="*/ 115 h 115"/>
                  <a:gd name="T28" fmla="*/ 41 w 43"/>
                  <a:gd name="T29" fmla="*/ 115 h 115"/>
                  <a:gd name="T30" fmla="*/ 42 w 43"/>
                  <a:gd name="T31" fmla="*/ 114 h 115"/>
                  <a:gd name="T32" fmla="*/ 43 w 43"/>
                  <a:gd name="T33" fmla="*/ 112 h 115"/>
                  <a:gd name="T34" fmla="*/ 43 w 43"/>
                  <a:gd name="T35" fmla="*/ 27 h 115"/>
                  <a:gd name="T36" fmla="*/ 43 w 43"/>
                  <a:gd name="T37" fmla="*/ 13 h 115"/>
                  <a:gd name="T38" fmla="*/ 43 w 43"/>
                  <a:gd name="T39" fmla="*/ 3 h 115"/>
                  <a:gd name="T40" fmla="*/ 42 w 43"/>
                  <a:gd name="T41" fmla="*/ 1 h 115"/>
                  <a:gd name="T42" fmla="*/ 40 w 43"/>
                  <a:gd name="T43" fmla="*/ 0 h 115"/>
                  <a:gd name="T44" fmla="*/ 3 w 43"/>
                  <a:gd name="T45" fmla="*/ 0 h 115"/>
                  <a:gd name="T46" fmla="*/ 3 w 43"/>
                  <a:gd name="T47" fmla="*/ 0 h 115"/>
                  <a:gd name="T48" fmla="*/ 2 w 43"/>
                  <a:gd name="T49" fmla="*/ 1 h 115"/>
                  <a:gd name="T50" fmla="*/ 2 w 43"/>
                  <a:gd name="T51" fmla="*/ 1 h 115"/>
                  <a:gd name="T52" fmla="*/ 0 w 43"/>
                  <a:gd name="T53" fmla="*/ 3 h 115"/>
                  <a:gd name="T54" fmla="*/ 0 w 43"/>
                  <a:gd name="T55" fmla="*/ 13 h 115"/>
                  <a:gd name="T56" fmla="*/ 0 w 43"/>
                  <a:gd name="T57" fmla="*/ 27 h 115"/>
                  <a:gd name="T58" fmla="*/ 0 w 43"/>
                  <a:gd name="T59" fmla="*/ 112 h 115"/>
                  <a:gd name="T60" fmla="*/ 2 w 43"/>
                  <a:gd name="T61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3" h="115">
                    <a:moveTo>
                      <a:pt x="2" y="115"/>
                    </a:moveTo>
                    <a:cubicBezTo>
                      <a:pt x="2" y="115"/>
                      <a:pt x="2" y="115"/>
                      <a:pt x="3" y="115"/>
                    </a:cubicBezTo>
                    <a:cubicBezTo>
                      <a:pt x="3" y="115"/>
                      <a:pt x="3" y="115"/>
                      <a:pt x="3" y="115"/>
                    </a:cubicBezTo>
                    <a:cubicBezTo>
                      <a:pt x="3" y="115"/>
                      <a:pt x="3" y="115"/>
                      <a:pt x="3" y="115"/>
                    </a:cubicBezTo>
                    <a:cubicBezTo>
                      <a:pt x="3" y="115"/>
                      <a:pt x="4" y="115"/>
                      <a:pt x="4" y="115"/>
                    </a:cubicBezTo>
                    <a:cubicBezTo>
                      <a:pt x="4" y="115"/>
                      <a:pt x="4" y="115"/>
                      <a:pt x="4" y="115"/>
                    </a:cubicBezTo>
                    <a:cubicBezTo>
                      <a:pt x="4" y="115"/>
                      <a:pt x="5" y="114"/>
                      <a:pt x="5" y="114"/>
                    </a:cubicBezTo>
                    <a:cubicBezTo>
                      <a:pt x="22" y="98"/>
                      <a:pt x="22" y="98"/>
                      <a:pt x="22" y="98"/>
                    </a:cubicBezTo>
                    <a:cubicBezTo>
                      <a:pt x="38" y="114"/>
                      <a:pt x="38" y="114"/>
                      <a:pt x="38" y="114"/>
                    </a:cubicBezTo>
                    <a:cubicBezTo>
                      <a:pt x="38" y="114"/>
                      <a:pt x="39" y="115"/>
                      <a:pt x="39" y="115"/>
                    </a:cubicBezTo>
                    <a:cubicBezTo>
                      <a:pt x="39" y="115"/>
                      <a:pt x="39" y="115"/>
                      <a:pt x="39" y="115"/>
                    </a:cubicBezTo>
                    <a:cubicBezTo>
                      <a:pt x="40" y="115"/>
                      <a:pt x="40" y="115"/>
                      <a:pt x="40" y="115"/>
                    </a:cubicBezTo>
                    <a:cubicBezTo>
                      <a:pt x="40" y="115"/>
                      <a:pt x="40" y="115"/>
                      <a:pt x="40" y="115"/>
                    </a:cubicBezTo>
                    <a:cubicBezTo>
                      <a:pt x="40" y="115"/>
                      <a:pt x="40" y="115"/>
                      <a:pt x="40" y="115"/>
                    </a:cubicBezTo>
                    <a:cubicBezTo>
                      <a:pt x="41" y="115"/>
                      <a:pt x="41" y="115"/>
                      <a:pt x="41" y="115"/>
                    </a:cubicBezTo>
                    <a:cubicBezTo>
                      <a:pt x="42" y="115"/>
                      <a:pt x="42" y="114"/>
                      <a:pt x="42" y="114"/>
                    </a:cubicBezTo>
                    <a:cubicBezTo>
                      <a:pt x="43" y="114"/>
                      <a:pt x="43" y="113"/>
                      <a:pt x="43" y="112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3" y="3"/>
                      <a:pt x="43" y="2"/>
                      <a:pt x="42" y="1"/>
                    </a:cubicBezTo>
                    <a:cubicBezTo>
                      <a:pt x="42" y="1"/>
                      <a:pt x="41" y="0"/>
                      <a:pt x="4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13"/>
                      <a:pt x="1" y="114"/>
                      <a:pt x="2" y="115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625600">
                  <a:defRPr/>
                </a:pPr>
                <a:endParaRPr lang="zh-CN" altLang="en-US" sz="2000" kern="0">
                  <a:solidFill>
                    <a:prstClr val="black">
                      <a:lumMod val="75000"/>
                      <a:lumOff val="25000"/>
                    </a:prstClr>
                  </a:solidFill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" name="Freeform 6"/>
              <p:cNvSpPr/>
              <p:nvPr/>
            </p:nvSpPr>
            <p:spPr bwMode="auto">
              <a:xfrm>
                <a:off x="3853824" y="2462367"/>
                <a:ext cx="515304" cy="61683"/>
              </a:xfrm>
              <a:custGeom>
                <a:avLst/>
                <a:gdLst>
                  <a:gd name="T0" fmla="*/ 0 w 53"/>
                  <a:gd name="T1" fmla="*/ 3 h 5"/>
                  <a:gd name="T2" fmla="*/ 3 w 53"/>
                  <a:gd name="T3" fmla="*/ 5 h 5"/>
                  <a:gd name="T4" fmla="*/ 50 w 53"/>
                  <a:gd name="T5" fmla="*/ 5 h 5"/>
                  <a:gd name="T6" fmla="*/ 53 w 53"/>
                  <a:gd name="T7" fmla="*/ 3 h 5"/>
                  <a:gd name="T8" fmla="*/ 50 w 53"/>
                  <a:gd name="T9" fmla="*/ 0 h 5"/>
                  <a:gd name="T10" fmla="*/ 3 w 53"/>
                  <a:gd name="T11" fmla="*/ 0 h 5"/>
                  <a:gd name="T12" fmla="*/ 0 w 53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5">
                    <a:moveTo>
                      <a:pt x="0" y="3"/>
                    </a:moveTo>
                    <a:cubicBezTo>
                      <a:pt x="0" y="4"/>
                      <a:pt x="2" y="5"/>
                      <a:pt x="3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2" y="5"/>
                      <a:pt x="53" y="4"/>
                      <a:pt x="53" y="3"/>
                    </a:cubicBezTo>
                    <a:cubicBezTo>
                      <a:pt x="53" y="1"/>
                      <a:pt x="52" y="0"/>
                      <a:pt x="5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625600">
                  <a:defRPr/>
                </a:pPr>
                <a:endParaRPr lang="zh-CN" altLang="en-US" sz="2000" kern="0">
                  <a:solidFill>
                    <a:prstClr val="black">
                      <a:lumMod val="75000"/>
                      <a:lumOff val="25000"/>
                    </a:prstClr>
                  </a:solidFill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853824" y="2750218"/>
                <a:ext cx="515304" cy="61683"/>
              </a:xfrm>
              <a:custGeom>
                <a:avLst/>
                <a:gdLst>
                  <a:gd name="T0" fmla="*/ 50 w 53"/>
                  <a:gd name="T1" fmla="*/ 0 h 5"/>
                  <a:gd name="T2" fmla="*/ 3 w 53"/>
                  <a:gd name="T3" fmla="*/ 0 h 5"/>
                  <a:gd name="T4" fmla="*/ 0 w 53"/>
                  <a:gd name="T5" fmla="*/ 2 h 5"/>
                  <a:gd name="T6" fmla="*/ 3 w 53"/>
                  <a:gd name="T7" fmla="*/ 5 h 5"/>
                  <a:gd name="T8" fmla="*/ 50 w 53"/>
                  <a:gd name="T9" fmla="*/ 5 h 5"/>
                  <a:gd name="T10" fmla="*/ 53 w 53"/>
                  <a:gd name="T11" fmla="*/ 2 h 5"/>
                  <a:gd name="T12" fmla="*/ 50 w 53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5">
                    <a:moveTo>
                      <a:pt x="5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0" y="4"/>
                      <a:pt x="2" y="5"/>
                      <a:pt x="3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2" y="5"/>
                      <a:pt x="53" y="4"/>
                      <a:pt x="53" y="2"/>
                    </a:cubicBezTo>
                    <a:cubicBezTo>
                      <a:pt x="53" y="1"/>
                      <a:pt x="52" y="0"/>
                      <a:pt x="50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625600">
                  <a:defRPr/>
                </a:pPr>
                <a:endParaRPr lang="zh-CN" altLang="en-US" sz="2000" kern="0">
                  <a:solidFill>
                    <a:prstClr val="black">
                      <a:lumMod val="75000"/>
                      <a:lumOff val="25000"/>
                    </a:prstClr>
                  </a:solidFill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853824" y="3032931"/>
                <a:ext cx="515304" cy="61683"/>
              </a:xfrm>
              <a:custGeom>
                <a:avLst/>
                <a:gdLst>
                  <a:gd name="T0" fmla="*/ 50 w 53"/>
                  <a:gd name="T1" fmla="*/ 0 h 5"/>
                  <a:gd name="T2" fmla="*/ 3 w 53"/>
                  <a:gd name="T3" fmla="*/ 0 h 5"/>
                  <a:gd name="T4" fmla="*/ 0 w 53"/>
                  <a:gd name="T5" fmla="*/ 2 h 5"/>
                  <a:gd name="T6" fmla="*/ 3 w 53"/>
                  <a:gd name="T7" fmla="*/ 5 h 5"/>
                  <a:gd name="T8" fmla="*/ 50 w 53"/>
                  <a:gd name="T9" fmla="*/ 5 h 5"/>
                  <a:gd name="T10" fmla="*/ 53 w 53"/>
                  <a:gd name="T11" fmla="*/ 2 h 5"/>
                  <a:gd name="T12" fmla="*/ 50 w 53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5">
                    <a:moveTo>
                      <a:pt x="5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0" y="4"/>
                      <a:pt x="2" y="5"/>
                      <a:pt x="3" y="5"/>
                    </a:cubicBezTo>
                    <a:cubicBezTo>
                      <a:pt x="50" y="5"/>
                      <a:pt x="50" y="5"/>
                      <a:pt x="50" y="5"/>
                    </a:cubicBezTo>
                    <a:cubicBezTo>
                      <a:pt x="52" y="5"/>
                      <a:pt x="53" y="4"/>
                      <a:pt x="53" y="2"/>
                    </a:cubicBezTo>
                    <a:cubicBezTo>
                      <a:pt x="53" y="1"/>
                      <a:pt x="52" y="0"/>
                      <a:pt x="50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625600">
                  <a:defRPr/>
                </a:pPr>
                <a:endParaRPr lang="zh-CN" altLang="en-US" sz="2000" kern="0">
                  <a:solidFill>
                    <a:prstClr val="black">
                      <a:lumMod val="75000"/>
                      <a:lumOff val="25000"/>
                    </a:prstClr>
                  </a:solidFill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9" name="Freeform 9"/>
              <p:cNvSpPr>
                <a:spLocks noEditPoints="1"/>
              </p:cNvSpPr>
              <p:nvPr/>
            </p:nvSpPr>
            <p:spPr bwMode="auto">
              <a:xfrm>
                <a:off x="3598200" y="1881526"/>
                <a:ext cx="1947600" cy="1845333"/>
              </a:xfrm>
              <a:custGeom>
                <a:avLst/>
                <a:gdLst>
                  <a:gd name="T0" fmla="*/ 177 w 200"/>
                  <a:gd name="T1" fmla="*/ 3 h 149"/>
                  <a:gd name="T2" fmla="*/ 177 w 200"/>
                  <a:gd name="T3" fmla="*/ 17 h 149"/>
                  <a:gd name="T4" fmla="*/ 186 w 200"/>
                  <a:gd name="T5" fmla="*/ 21 h 149"/>
                  <a:gd name="T6" fmla="*/ 186 w 200"/>
                  <a:gd name="T7" fmla="*/ 134 h 149"/>
                  <a:gd name="T8" fmla="*/ 107 w 200"/>
                  <a:gd name="T9" fmla="*/ 134 h 149"/>
                  <a:gd name="T10" fmla="*/ 107 w 200"/>
                  <a:gd name="T11" fmla="*/ 21 h 149"/>
                  <a:gd name="T12" fmla="*/ 117 w 200"/>
                  <a:gd name="T13" fmla="*/ 17 h 149"/>
                  <a:gd name="T14" fmla="*/ 117 w 200"/>
                  <a:gd name="T15" fmla="*/ 3 h 149"/>
                  <a:gd name="T16" fmla="*/ 100 w 200"/>
                  <a:gd name="T17" fmla="*/ 9 h 149"/>
                  <a:gd name="T18" fmla="*/ 53 w 200"/>
                  <a:gd name="T19" fmla="*/ 0 h 149"/>
                  <a:gd name="T20" fmla="*/ 0 w 200"/>
                  <a:gd name="T21" fmla="*/ 20 h 149"/>
                  <a:gd name="T22" fmla="*/ 0 w 200"/>
                  <a:gd name="T23" fmla="*/ 142 h 149"/>
                  <a:gd name="T24" fmla="*/ 2 w 200"/>
                  <a:gd name="T25" fmla="*/ 147 h 149"/>
                  <a:gd name="T26" fmla="*/ 8 w 200"/>
                  <a:gd name="T27" fmla="*/ 149 h 149"/>
                  <a:gd name="T28" fmla="*/ 53 w 200"/>
                  <a:gd name="T29" fmla="*/ 145 h 149"/>
                  <a:gd name="T30" fmla="*/ 99 w 200"/>
                  <a:gd name="T31" fmla="*/ 149 h 149"/>
                  <a:gd name="T32" fmla="*/ 99 w 200"/>
                  <a:gd name="T33" fmla="*/ 149 h 149"/>
                  <a:gd name="T34" fmla="*/ 100 w 200"/>
                  <a:gd name="T35" fmla="*/ 149 h 149"/>
                  <a:gd name="T36" fmla="*/ 100 w 200"/>
                  <a:gd name="T37" fmla="*/ 149 h 149"/>
                  <a:gd name="T38" fmla="*/ 101 w 200"/>
                  <a:gd name="T39" fmla="*/ 149 h 149"/>
                  <a:gd name="T40" fmla="*/ 101 w 200"/>
                  <a:gd name="T41" fmla="*/ 149 h 149"/>
                  <a:gd name="T42" fmla="*/ 146 w 200"/>
                  <a:gd name="T43" fmla="*/ 145 h 149"/>
                  <a:gd name="T44" fmla="*/ 192 w 200"/>
                  <a:gd name="T45" fmla="*/ 149 h 149"/>
                  <a:gd name="T46" fmla="*/ 193 w 200"/>
                  <a:gd name="T47" fmla="*/ 149 h 149"/>
                  <a:gd name="T48" fmla="*/ 197 w 200"/>
                  <a:gd name="T49" fmla="*/ 147 h 149"/>
                  <a:gd name="T50" fmla="*/ 200 w 200"/>
                  <a:gd name="T51" fmla="*/ 142 h 149"/>
                  <a:gd name="T52" fmla="*/ 200 w 200"/>
                  <a:gd name="T53" fmla="*/ 20 h 149"/>
                  <a:gd name="T54" fmla="*/ 177 w 200"/>
                  <a:gd name="T55" fmla="*/ 3 h 149"/>
                  <a:gd name="T56" fmla="*/ 93 w 200"/>
                  <a:gd name="T57" fmla="*/ 134 h 149"/>
                  <a:gd name="T58" fmla="*/ 53 w 200"/>
                  <a:gd name="T59" fmla="*/ 131 h 149"/>
                  <a:gd name="T60" fmla="*/ 14 w 200"/>
                  <a:gd name="T61" fmla="*/ 134 h 149"/>
                  <a:gd name="T62" fmla="*/ 14 w 200"/>
                  <a:gd name="T63" fmla="*/ 21 h 149"/>
                  <a:gd name="T64" fmla="*/ 53 w 200"/>
                  <a:gd name="T65" fmla="*/ 14 h 149"/>
                  <a:gd name="T66" fmla="*/ 93 w 200"/>
                  <a:gd name="T67" fmla="*/ 21 h 149"/>
                  <a:gd name="T68" fmla="*/ 93 w 200"/>
                  <a:gd name="T69" fmla="*/ 13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0" h="149">
                    <a:moveTo>
                      <a:pt x="177" y="3"/>
                    </a:moveTo>
                    <a:cubicBezTo>
                      <a:pt x="177" y="17"/>
                      <a:pt x="177" y="17"/>
                      <a:pt x="177" y="17"/>
                    </a:cubicBezTo>
                    <a:cubicBezTo>
                      <a:pt x="181" y="18"/>
                      <a:pt x="185" y="20"/>
                      <a:pt x="186" y="21"/>
                    </a:cubicBezTo>
                    <a:cubicBezTo>
                      <a:pt x="186" y="134"/>
                      <a:pt x="186" y="134"/>
                      <a:pt x="186" y="134"/>
                    </a:cubicBezTo>
                    <a:cubicBezTo>
                      <a:pt x="161" y="130"/>
                      <a:pt x="131" y="130"/>
                      <a:pt x="107" y="134"/>
                    </a:cubicBezTo>
                    <a:cubicBezTo>
                      <a:pt x="107" y="21"/>
                      <a:pt x="107" y="21"/>
                      <a:pt x="107" y="21"/>
                    </a:cubicBezTo>
                    <a:cubicBezTo>
                      <a:pt x="108" y="20"/>
                      <a:pt x="111" y="18"/>
                      <a:pt x="117" y="17"/>
                    </a:cubicBezTo>
                    <a:cubicBezTo>
                      <a:pt x="117" y="3"/>
                      <a:pt x="117" y="3"/>
                      <a:pt x="117" y="3"/>
                    </a:cubicBezTo>
                    <a:cubicBezTo>
                      <a:pt x="110" y="4"/>
                      <a:pt x="104" y="6"/>
                      <a:pt x="100" y="9"/>
                    </a:cubicBezTo>
                    <a:cubicBezTo>
                      <a:pt x="90" y="2"/>
                      <a:pt x="70" y="0"/>
                      <a:pt x="53" y="0"/>
                    </a:cubicBezTo>
                    <a:cubicBezTo>
                      <a:pt x="29" y="0"/>
                      <a:pt x="0" y="5"/>
                      <a:pt x="0" y="20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0" y="144"/>
                      <a:pt x="1" y="146"/>
                      <a:pt x="2" y="147"/>
                    </a:cubicBezTo>
                    <a:cubicBezTo>
                      <a:pt x="4" y="148"/>
                      <a:pt x="6" y="149"/>
                      <a:pt x="8" y="149"/>
                    </a:cubicBezTo>
                    <a:cubicBezTo>
                      <a:pt x="22" y="146"/>
                      <a:pt x="37" y="145"/>
                      <a:pt x="53" y="145"/>
                    </a:cubicBezTo>
                    <a:cubicBezTo>
                      <a:pt x="69" y="145"/>
                      <a:pt x="85" y="146"/>
                      <a:pt x="99" y="149"/>
                    </a:cubicBezTo>
                    <a:cubicBezTo>
                      <a:pt x="99" y="149"/>
                      <a:pt x="99" y="149"/>
                      <a:pt x="99" y="149"/>
                    </a:cubicBezTo>
                    <a:cubicBezTo>
                      <a:pt x="99" y="149"/>
                      <a:pt x="99" y="149"/>
                      <a:pt x="100" y="149"/>
                    </a:cubicBezTo>
                    <a:cubicBezTo>
                      <a:pt x="100" y="149"/>
                      <a:pt x="100" y="149"/>
                      <a:pt x="100" y="149"/>
                    </a:cubicBezTo>
                    <a:cubicBezTo>
                      <a:pt x="100" y="149"/>
                      <a:pt x="100" y="149"/>
                      <a:pt x="101" y="149"/>
                    </a:cubicBezTo>
                    <a:cubicBezTo>
                      <a:pt x="101" y="149"/>
                      <a:pt x="101" y="149"/>
                      <a:pt x="101" y="149"/>
                    </a:cubicBezTo>
                    <a:cubicBezTo>
                      <a:pt x="115" y="146"/>
                      <a:pt x="130" y="145"/>
                      <a:pt x="146" y="145"/>
                    </a:cubicBezTo>
                    <a:cubicBezTo>
                      <a:pt x="162" y="145"/>
                      <a:pt x="178" y="146"/>
                      <a:pt x="192" y="149"/>
                    </a:cubicBezTo>
                    <a:cubicBezTo>
                      <a:pt x="192" y="149"/>
                      <a:pt x="192" y="149"/>
                      <a:pt x="193" y="149"/>
                    </a:cubicBezTo>
                    <a:cubicBezTo>
                      <a:pt x="194" y="149"/>
                      <a:pt x="196" y="148"/>
                      <a:pt x="197" y="147"/>
                    </a:cubicBezTo>
                    <a:cubicBezTo>
                      <a:pt x="199" y="146"/>
                      <a:pt x="200" y="144"/>
                      <a:pt x="200" y="142"/>
                    </a:cubicBezTo>
                    <a:cubicBezTo>
                      <a:pt x="200" y="20"/>
                      <a:pt x="200" y="20"/>
                      <a:pt x="200" y="20"/>
                    </a:cubicBezTo>
                    <a:cubicBezTo>
                      <a:pt x="200" y="11"/>
                      <a:pt x="190" y="6"/>
                      <a:pt x="177" y="3"/>
                    </a:cubicBezTo>
                    <a:close/>
                    <a:moveTo>
                      <a:pt x="93" y="134"/>
                    </a:moveTo>
                    <a:cubicBezTo>
                      <a:pt x="80" y="132"/>
                      <a:pt x="67" y="131"/>
                      <a:pt x="53" y="131"/>
                    </a:cubicBezTo>
                    <a:cubicBezTo>
                      <a:pt x="40" y="131"/>
                      <a:pt x="26" y="132"/>
                      <a:pt x="14" y="134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6" y="18"/>
                      <a:pt x="30" y="14"/>
                      <a:pt x="53" y="14"/>
                    </a:cubicBezTo>
                    <a:cubicBezTo>
                      <a:pt x="76" y="14"/>
                      <a:pt x="90" y="18"/>
                      <a:pt x="93" y="21"/>
                    </a:cubicBezTo>
                    <a:lnTo>
                      <a:pt x="93" y="134"/>
                    </a:lnTo>
                    <a:close/>
                  </a:path>
                </a:pathLst>
              </a:custGeom>
              <a:solidFill>
                <a:sysClr val="window" lastClr="FFFFFF">
                  <a:lumMod val="95000"/>
                </a:sysClr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625600">
                  <a:defRPr/>
                </a:pPr>
                <a:endParaRPr lang="zh-CN" altLang="en-US" sz="2000" kern="0">
                  <a:solidFill>
                    <a:prstClr val="black">
                      <a:lumMod val="75000"/>
                      <a:lumOff val="25000"/>
                    </a:prstClr>
                  </a:solidFill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50" name="矩形 49"/>
          <p:cNvSpPr/>
          <p:nvPr/>
        </p:nvSpPr>
        <p:spPr>
          <a:xfrm>
            <a:off x="5951632" y="3621022"/>
            <a:ext cx="2448624" cy="88824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62552" tIns="81276" rIns="162552" bIns="81276" rtlCol="0" anchor="ctr"/>
          <a:lstStyle/>
          <a:p>
            <a:pPr algn="ctr" defTabSz="1625600">
              <a:defRPr/>
            </a:pPr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2000" kern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1" name="组合 50"/>
          <p:cNvGrpSpPr>
            <a:grpSpLocks noChangeAspect="1"/>
          </p:cNvGrpSpPr>
          <p:nvPr/>
        </p:nvGrpSpPr>
        <p:grpSpPr>
          <a:xfrm>
            <a:off x="6352444" y="1754736"/>
            <a:ext cx="1858915" cy="1858915"/>
            <a:chOff x="4528154" y="1959430"/>
            <a:chExt cx="2148114" cy="2148114"/>
          </a:xfrm>
        </p:grpSpPr>
        <p:sp>
          <p:nvSpPr>
            <p:cNvPr id="52" name="椭圆 51"/>
            <p:cNvSpPr/>
            <p:nvPr/>
          </p:nvSpPr>
          <p:spPr>
            <a:xfrm>
              <a:off x="4528154" y="1959430"/>
              <a:ext cx="2148114" cy="2148114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25600">
                <a:defRPr/>
              </a:pPr>
              <a:endParaRPr lang="zh-CN" altLang="en-US" sz="20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53" name="Group 4"/>
            <p:cNvGrpSpPr>
              <a:grpSpLocks noChangeAspect="1"/>
            </p:cNvGrpSpPr>
            <p:nvPr/>
          </p:nvGrpSpPr>
          <p:grpSpPr bwMode="auto">
            <a:xfrm>
              <a:off x="5033378" y="2342981"/>
              <a:ext cx="1137666" cy="1381012"/>
              <a:chOff x="2694" y="1931"/>
              <a:chExt cx="374" cy="454"/>
            </a:xfrm>
            <a:solidFill>
              <a:sysClr val="window" lastClr="FFFFFF"/>
            </a:solidFill>
          </p:grpSpPr>
          <p:sp>
            <p:nvSpPr>
              <p:cNvPr id="54" name="Freeform 5"/>
              <p:cNvSpPr>
                <a:spLocks noEditPoints="1"/>
              </p:cNvSpPr>
              <p:nvPr/>
            </p:nvSpPr>
            <p:spPr bwMode="auto">
              <a:xfrm>
                <a:off x="2694" y="1931"/>
                <a:ext cx="374" cy="454"/>
              </a:xfrm>
              <a:custGeom>
                <a:avLst/>
                <a:gdLst>
                  <a:gd name="T0" fmla="*/ 127 w 155"/>
                  <a:gd name="T1" fmla="*/ 7 h 189"/>
                  <a:gd name="T2" fmla="*/ 124 w 155"/>
                  <a:gd name="T3" fmla="*/ 0 h 189"/>
                  <a:gd name="T4" fmla="*/ 122 w 155"/>
                  <a:gd name="T5" fmla="*/ 7 h 189"/>
                  <a:gd name="T6" fmla="*/ 96 w 155"/>
                  <a:gd name="T7" fmla="*/ 3 h 189"/>
                  <a:gd name="T8" fmla="*/ 90 w 155"/>
                  <a:gd name="T9" fmla="*/ 3 h 189"/>
                  <a:gd name="T10" fmla="*/ 64 w 155"/>
                  <a:gd name="T11" fmla="*/ 7 h 189"/>
                  <a:gd name="T12" fmla="*/ 62 w 155"/>
                  <a:gd name="T13" fmla="*/ 0 h 189"/>
                  <a:gd name="T14" fmla="*/ 59 w 155"/>
                  <a:gd name="T15" fmla="*/ 7 h 189"/>
                  <a:gd name="T16" fmla="*/ 33 w 155"/>
                  <a:gd name="T17" fmla="*/ 3 h 189"/>
                  <a:gd name="T18" fmla="*/ 27 w 155"/>
                  <a:gd name="T19" fmla="*/ 3 h 189"/>
                  <a:gd name="T20" fmla="*/ 7 w 155"/>
                  <a:gd name="T21" fmla="*/ 7 h 189"/>
                  <a:gd name="T22" fmla="*/ 0 w 155"/>
                  <a:gd name="T23" fmla="*/ 182 h 189"/>
                  <a:gd name="T24" fmla="*/ 148 w 155"/>
                  <a:gd name="T25" fmla="*/ 189 h 189"/>
                  <a:gd name="T26" fmla="*/ 155 w 155"/>
                  <a:gd name="T27" fmla="*/ 13 h 189"/>
                  <a:gd name="T28" fmla="*/ 124 w 155"/>
                  <a:gd name="T29" fmla="*/ 40 h 189"/>
                  <a:gd name="T30" fmla="*/ 127 w 155"/>
                  <a:gd name="T31" fmla="*/ 31 h 189"/>
                  <a:gd name="T32" fmla="*/ 124 w 155"/>
                  <a:gd name="T33" fmla="*/ 44 h 189"/>
                  <a:gd name="T34" fmla="*/ 122 w 155"/>
                  <a:gd name="T35" fmla="*/ 31 h 189"/>
                  <a:gd name="T36" fmla="*/ 124 w 155"/>
                  <a:gd name="T37" fmla="*/ 40 h 189"/>
                  <a:gd name="T38" fmla="*/ 96 w 155"/>
                  <a:gd name="T39" fmla="*/ 37 h 189"/>
                  <a:gd name="T40" fmla="*/ 100 w 155"/>
                  <a:gd name="T41" fmla="*/ 37 h 189"/>
                  <a:gd name="T42" fmla="*/ 86 w 155"/>
                  <a:gd name="T43" fmla="*/ 37 h 189"/>
                  <a:gd name="T44" fmla="*/ 90 w 155"/>
                  <a:gd name="T45" fmla="*/ 37 h 189"/>
                  <a:gd name="T46" fmla="*/ 62 w 155"/>
                  <a:gd name="T47" fmla="*/ 40 h 189"/>
                  <a:gd name="T48" fmla="*/ 64 w 155"/>
                  <a:gd name="T49" fmla="*/ 31 h 189"/>
                  <a:gd name="T50" fmla="*/ 62 w 155"/>
                  <a:gd name="T51" fmla="*/ 44 h 189"/>
                  <a:gd name="T52" fmla="*/ 59 w 155"/>
                  <a:gd name="T53" fmla="*/ 31 h 189"/>
                  <a:gd name="T54" fmla="*/ 62 w 155"/>
                  <a:gd name="T55" fmla="*/ 40 h 189"/>
                  <a:gd name="T56" fmla="*/ 33 w 155"/>
                  <a:gd name="T57" fmla="*/ 37 h 189"/>
                  <a:gd name="T58" fmla="*/ 37 w 155"/>
                  <a:gd name="T59" fmla="*/ 37 h 189"/>
                  <a:gd name="T60" fmla="*/ 23 w 155"/>
                  <a:gd name="T61" fmla="*/ 37 h 189"/>
                  <a:gd name="T62" fmla="*/ 27 w 155"/>
                  <a:gd name="T63" fmla="*/ 37 h 189"/>
                  <a:gd name="T64" fmla="*/ 141 w 155"/>
                  <a:gd name="T65" fmla="*/ 175 h 189"/>
                  <a:gd name="T66" fmla="*/ 14 w 155"/>
                  <a:gd name="T67" fmla="*/ 20 h 189"/>
                  <a:gd name="T68" fmla="*/ 27 w 155"/>
                  <a:gd name="T69" fmla="*/ 25 h 189"/>
                  <a:gd name="T70" fmla="*/ 30 w 155"/>
                  <a:gd name="T71" fmla="*/ 50 h 189"/>
                  <a:gd name="T72" fmla="*/ 33 w 155"/>
                  <a:gd name="T73" fmla="*/ 25 h 189"/>
                  <a:gd name="T74" fmla="*/ 59 w 155"/>
                  <a:gd name="T75" fmla="*/ 20 h 189"/>
                  <a:gd name="T76" fmla="*/ 49 w 155"/>
                  <a:gd name="T77" fmla="*/ 37 h 189"/>
                  <a:gd name="T78" fmla="*/ 74 w 155"/>
                  <a:gd name="T79" fmla="*/ 37 h 189"/>
                  <a:gd name="T80" fmla="*/ 64 w 155"/>
                  <a:gd name="T81" fmla="*/ 20 h 189"/>
                  <a:gd name="T82" fmla="*/ 90 w 155"/>
                  <a:gd name="T83" fmla="*/ 25 h 189"/>
                  <a:gd name="T84" fmla="*/ 93 w 155"/>
                  <a:gd name="T85" fmla="*/ 50 h 189"/>
                  <a:gd name="T86" fmla="*/ 96 w 155"/>
                  <a:gd name="T87" fmla="*/ 25 h 189"/>
                  <a:gd name="T88" fmla="*/ 122 w 155"/>
                  <a:gd name="T89" fmla="*/ 20 h 189"/>
                  <a:gd name="T90" fmla="*/ 112 w 155"/>
                  <a:gd name="T91" fmla="*/ 37 h 189"/>
                  <a:gd name="T92" fmla="*/ 137 w 155"/>
                  <a:gd name="T93" fmla="*/ 37 h 189"/>
                  <a:gd name="T94" fmla="*/ 127 w 155"/>
                  <a:gd name="T95" fmla="*/ 20 h 189"/>
                  <a:gd name="T96" fmla="*/ 141 w 155"/>
                  <a:gd name="T97" fmla="*/ 17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5" h="189">
                    <a:moveTo>
                      <a:pt x="148" y="7"/>
                    </a:moveTo>
                    <a:cubicBezTo>
                      <a:pt x="127" y="7"/>
                      <a:pt x="127" y="7"/>
                      <a:pt x="127" y="7"/>
                    </a:cubicBezTo>
                    <a:cubicBezTo>
                      <a:pt x="127" y="3"/>
                      <a:pt x="127" y="3"/>
                      <a:pt x="127" y="3"/>
                    </a:cubicBezTo>
                    <a:cubicBezTo>
                      <a:pt x="127" y="1"/>
                      <a:pt x="126" y="0"/>
                      <a:pt x="124" y="0"/>
                    </a:cubicBezTo>
                    <a:cubicBezTo>
                      <a:pt x="123" y="0"/>
                      <a:pt x="122" y="1"/>
                      <a:pt x="122" y="3"/>
                    </a:cubicBezTo>
                    <a:cubicBezTo>
                      <a:pt x="122" y="7"/>
                      <a:pt x="122" y="7"/>
                      <a:pt x="122" y="7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6" y="3"/>
                      <a:pt x="96" y="3"/>
                      <a:pt x="96" y="3"/>
                    </a:cubicBezTo>
                    <a:cubicBezTo>
                      <a:pt x="96" y="1"/>
                      <a:pt x="94" y="0"/>
                      <a:pt x="93" y="0"/>
                    </a:cubicBezTo>
                    <a:cubicBezTo>
                      <a:pt x="91" y="0"/>
                      <a:pt x="90" y="1"/>
                      <a:pt x="90" y="3"/>
                    </a:cubicBezTo>
                    <a:cubicBezTo>
                      <a:pt x="90" y="7"/>
                      <a:pt x="90" y="7"/>
                      <a:pt x="90" y="7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64" y="1"/>
                      <a:pt x="63" y="0"/>
                      <a:pt x="62" y="0"/>
                    </a:cubicBezTo>
                    <a:cubicBezTo>
                      <a:pt x="60" y="0"/>
                      <a:pt x="59" y="1"/>
                      <a:pt x="59" y="3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1"/>
                      <a:pt x="32" y="0"/>
                      <a:pt x="30" y="0"/>
                    </a:cubicBezTo>
                    <a:cubicBezTo>
                      <a:pt x="29" y="0"/>
                      <a:pt x="27" y="1"/>
                      <a:pt x="27" y="3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3" y="7"/>
                      <a:pt x="0" y="10"/>
                      <a:pt x="0" y="13"/>
                    </a:cubicBezTo>
                    <a:cubicBezTo>
                      <a:pt x="0" y="182"/>
                      <a:pt x="0" y="182"/>
                      <a:pt x="0" y="182"/>
                    </a:cubicBezTo>
                    <a:cubicBezTo>
                      <a:pt x="0" y="186"/>
                      <a:pt x="3" y="189"/>
                      <a:pt x="7" y="189"/>
                    </a:cubicBezTo>
                    <a:cubicBezTo>
                      <a:pt x="148" y="189"/>
                      <a:pt x="148" y="189"/>
                      <a:pt x="148" y="189"/>
                    </a:cubicBezTo>
                    <a:cubicBezTo>
                      <a:pt x="152" y="189"/>
                      <a:pt x="155" y="186"/>
                      <a:pt x="155" y="182"/>
                    </a:cubicBezTo>
                    <a:cubicBezTo>
                      <a:pt x="155" y="13"/>
                      <a:pt x="155" y="13"/>
                      <a:pt x="155" y="13"/>
                    </a:cubicBezTo>
                    <a:cubicBezTo>
                      <a:pt x="155" y="10"/>
                      <a:pt x="152" y="7"/>
                      <a:pt x="148" y="7"/>
                    </a:cubicBezTo>
                    <a:close/>
                    <a:moveTo>
                      <a:pt x="124" y="40"/>
                    </a:moveTo>
                    <a:cubicBezTo>
                      <a:pt x="126" y="40"/>
                      <a:pt x="127" y="39"/>
                      <a:pt x="127" y="37"/>
                    </a:cubicBezTo>
                    <a:cubicBezTo>
                      <a:pt x="127" y="31"/>
                      <a:pt x="127" y="31"/>
                      <a:pt x="127" y="31"/>
                    </a:cubicBezTo>
                    <a:cubicBezTo>
                      <a:pt x="130" y="32"/>
                      <a:pt x="131" y="35"/>
                      <a:pt x="131" y="37"/>
                    </a:cubicBezTo>
                    <a:cubicBezTo>
                      <a:pt x="131" y="41"/>
                      <a:pt x="128" y="44"/>
                      <a:pt x="124" y="44"/>
                    </a:cubicBezTo>
                    <a:cubicBezTo>
                      <a:pt x="120" y="44"/>
                      <a:pt x="117" y="41"/>
                      <a:pt x="117" y="37"/>
                    </a:cubicBezTo>
                    <a:cubicBezTo>
                      <a:pt x="117" y="34"/>
                      <a:pt x="119" y="32"/>
                      <a:pt x="122" y="31"/>
                    </a:cubicBezTo>
                    <a:cubicBezTo>
                      <a:pt x="122" y="37"/>
                      <a:pt x="122" y="37"/>
                      <a:pt x="122" y="37"/>
                    </a:cubicBezTo>
                    <a:cubicBezTo>
                      <a:pt x="122" y="39"/>
                      <a:pt x="123" y="40"/>
                      <a:pt x="124" y="40"/>
                    </a:cubicBezTo>
                    <a:close/>
                    <a:moveTo>
                      <a:pt x="93" y="40"/>
                    </a:moveTo>
                    <a:cubicBezTo>
                      <a:pt x="94" y="40"/>
                      <a:pt x="96" y="39"/>
                      <a:pt x="96" y="37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98" y="32"/>
                      <a:pt x="100" y="35"/>
                      <a:pt x="100" y="37"/>
                    </a:cubicBezTo>
                    <a:cubicBezTo>
                      <a:pt x="100" y="41"/>
                      <a:pt x="97" y="44"/>
                      <a:pt x="93" y="44"/>
                    </a:cubicBezTo>
                    <a:cubicBezTo>
                      <a:pt x="89" y="44"/>
                      <a:pt x="86" y="41"/>
                      <a:pt x="86" y="37"/>
                    </a:cubicBezTo>
                    <a:cubicBezTo>
                      <a:pt x="86" y="34"/>
                      <a:pt x="88" y="32"/>
                      <a:pt x="90" y="31"/>
                    </a:cubicBezTo>
                    <a:cubicBezTo>
                      <a:pt x="90" y="37"/>
                      <a:pt x="90" y="37"/>
                      <a:pt x="90" y="37"/>
                    </a:cubicBezTo>
                    <a:cubicBezTo>
                      <a:pt x="90" y="39"/>
                      <a:pt x="91" y="40"/>
                      <a:pt x="93" y="40"/>
                    </a:cubicBezTo>
                    <a:close/>
                    <a:moveTo>
                      <a:pt x="62" y="40"/>
                    </a:moveTo>
                    <a:cubicBezTo>
                      <a:pt x="63" y="40"/>
                      <a:pt x="64" y="39"/>
                      <a:pt x="64" y="37"/>
                    </a:cubicBezTo>
                    <a:cubicBezTo>
                      <a:pt x="64" y="31"/>
                      <a:pt x="64" y="31"/>
                      <a:pt x="64" y="31"/>
                    </a:cubicBezTo>
                    <a:cubicBezTo>
                      <a:pt x="67" y="32"/>
                      <a:pt x="69" y="35"/>
                      <a:pt x="69" y="37"/>
                    </a:cubicBezTo>
                    <a:cubicBezTo>
                      <a:pt x="69" y="41"/>
                      <a:pt x="65" y="44"/>
                      <a:pt x="62" y="44"/>
                    </a:cubicBezTo>
                    <a:cubicBezTo>
                      <a:pt x="58" y="44"/>
                      <a:pt x="54" y="41"/>
                      <a:pt x="54" y="37"/>
                    </a:cubicBezTo>
                    <a:cubicBezTo>
                      <a:pt x="54" y="34"/>
                      <a:pt x="56" y="32"/>
                      <a:pt x="59" y="31"/>
                    </a:cubicBezTo>
                    <a:cubicBezTo>
                      <a:pt x="59" y="37"/>
                      <a:pt x="59" y="37"/>
                      <a:pt x="59" y="37"/>
                    </a:cubicBezTo>
                    <a:cubicBezTo>
                      <a:pt x="59" y="39"/>
                      <a:pt x="60" y="40"/>
                      <a:pt x="62" y="40"/>
                    </a:cubicBezTo>
                    <a:close/>
                    <a:moveTo>
                      <a:pt x="30" y="40"/>
                    </a:moveTo>
                    <a:cubicBezTo>
                      <a:pt x="32" y="40"/>
                      <a:pt x="33" y="39"/>
                      <a:pt x="33" y="37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5" y="32"/>
                      <a:pt x="37" y="35"/>
                      <a:pt x="37" y="37"/>
                    </a:cubicBezTo>
                    <a:cubicBezTo>
                      <a:pt x="37" y="41"/>
                      <a:pt x="34" y="44"/>
                      <a:pt x="30" y="44"/>
                    </a:cubicBezTo>
                    <a:cubicBezTo>
                      <a:pt x="26" y="44"/>
                      <a:pt x="23" y="41"/>
                      <a:pt x="23" y="37"/>
                    </a:cubicBezTo>
                    <a:cubicBezTo>
                      <a:pt x="23" y="34"/>
                      <a:pt x="25" y="32"/>
                      <a:pt x="27" y="31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9"/>
                      <a:pt x="29" y="40"/>
                      <a:pt x="30" y="40"/>
                    </a:cubicBezTo>
                    <a:close/>
                    <a:moveTo>
                      <a:pt x="141" y="175"/>
                    </a:moveTo>
                    <a:cubicBezTo>
                      <a:pt x="14" y="175"/>
                      <a:pt x="14" y="175"/>
                      <a:pt x="14" y="17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2" y="26"/>
                      <a:pt x="18" y="31"/>
                      <a:pt x="18" y="37"/>
                    </a:cubicBezTo>
                    <a:cubicBezTo>
                      <a:pt x="18" y="44"/>
                      <a:pt x="23" y="50"/>
                      <a:pt x="30" y="50"/>
                    </a:cubicBezTo>
                    <a:cubicBezTo>
                      <a:pt x="37" y="50"/>
                      <a:pt x="43" y="44"/>
                      <a:pt x="43" y="37"/>
                    </a:cubicBezTo>
                    <a:cubicBezTo>
                      <a:pt x="43" y="31"/>
                      <a:pt x="39" y="26"/>
                      <a:pt x="33" y="25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59" y="25"/>
                      <a:pt x="59" y="25"/>
                      <a:pt x="59" y="25"/>
                    </a:cubicBezTo>
                    <a:cubicBezTo>
                      <a:pt x="53" y="26"/>
                      <a:pt x="49" y="31"/>
                      <a:pt x="49" y="37"/>
                    </a:cubicBezTo>
                    <a:cubicBezTo>
                      <a:pt x="49" y="44"/>
                      <a:pt x="55" y="50"/>
                      <a:pt x="62" y="50"/>
                    </a:cubicBezTo>
                    <a:cubicBezTo>
                      <a:pt x="68" y="50"/>
                      <a:pt x="74" y="44"/>
                      <a:pt x="74" y="37"/>
                    </a:cubicBezTo>
                    <a:cubicBezTo>
                      <a:pt x="74" y="31"/>
                      <a:pt x="70" y="26"/>
                      <a:pt x="64" y="25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85" y="26"/>
                      <a:pt x="80" y="31"/>
                      <a:pt x="80" y="37"/>
                    </a:cubicBezTo>
                    <a:cubicBezTo>
                      <a:pt x="80" y="44"/>
                      <a:pt x="86" y="50"/>
                      <a:pt x="93" y="50"/>
                    </a:cubicBezTo>
                    <a:cubicBezTo>
                      <a:pt x="100" y="50"/>
                      <a:pt x="105" y="44"/>
                      <a:pt x="105" y="37"/>
                    </a:cubicBezTo>
                    <a:cubicBezTo>
                      <a:pt x="105" y="31"/>
                      <a:pt x="101" y="26"/>
                      <a:pt x="96" y="25"/>
                    </a:cubicBezTo>
                    <a:cubicBezTo>
                      <a:pt x="96" y="20"/>
                      <a:pt x="96" y="20"/>
                      <a:pt x="96" y="20"/>
                    </a:cubicBezTo>
                    <a:cubicBezTo>
                      <a:pt x="122" y="20"/>
                      <a:pt x="122" y="20"/>
                      <a:pt x="122" y="20"/>
                    </a:cubicBezTo>
                    <a:cubicBezTo>
                      <a:pt x="122" y="25"/>
                      <a:pt x="122" y="25"/>
                      <a:pt x="122" y="25"/>
                    </a:cubicBezTo>
                    <a:cubicBezTo>
                      <a:pt x="116" y="26"/>
                      <a:pt x="112" y="31"/>
                      <a:pt x="112" y="37"/>
                    </a:cubicBezTo>
                    <a:cubicBezTo>
                      <a:pt x="112" y="44"/>
                      <a:pt x="117" y="50"/>
                      <a:pt x="124" y="50"/>
                    </a:cubicBezTo>
                    <a:cubicBezTo>
                      <a:pt x="131" y="50"/>
                      <a:pt x="137" y="44"/>
                      <a:pt x="137" y="37"/>
                    </a:cubicBezTo>
                    <a:cubicBezTo>
                      <a:pt x="137" y="31"/>
                      <a:pt x="133" y="26"/>
                      <a:pt x="127" y="25"/>
                    </a:cubicBezTo>
                    <a:cubicBezTo>
                      <a:pt x="127" y="20"/>
                      <a:pt x="127" y="20"/>
                      <a:pt x="127" y="20"/>
                    </a:cubicBezTo>
                    <a:cubicBezTo>
                      <a:pt x="141" y="20"/>
                      <a:pt x="141" y="20"/>
                      <a:pt x="141" y="20"/>
                    </a:cubicBezTo>
                    <a:lnTo>
                      <a:pt x="141" y="1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625600">
                  <a:defRPr/>
                </a:pPr>
                <a:endParaRPr lang="zh-CN" altLang="en-US" sz="2000" kern="0">
                  <a:solidFill>
                    <a:prstClr val="black">
                      <a:lumMod val="75000"/>
                      <a:lumOff val="25000"/>
                    </a:prstClr>
                  </a:solidFill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5" name="Freeform 6"/>
              <p:cNvSpPr/>
              <p:nvPr/>
            </p:nvSpPr>
            <p:spPr bwMode="auto">
              <a:xfrm>
                <a:off x="2820" y="2272"/>
                <a:ext cx="181" cy="12"/>
              </a:xfrm>
              <a:custGeom>
                <a:avLst/>
                <a:gdLst>
                  <a:gd name="T0" fmla="*/ 73 w 75"/>
                  <a:gd name="T1" fmla="*/ 0 h 5"/>
                  <a:gd name="T2" fmla="*/ 2 w 75"/>
                  <a:gd name="T3" fmla="*/ 0 h 5"/>
                  <a:gd name="T4" fmla="*/ 0 w 75"/>
                  <a:gd name="T5" fmla="*/ 3 h 5"/>
                  <a:gd name="T6" fmla="*/ 2 w 75"/>
                  <a:gd name="T7" fmla="*/ 5 h 5"/>
                  <a:gd name="T8" fmla="*/ 73 w 75"/>
                  <a:gd name="T9" fmla="*/ 5 h 5"/>
                  <a:gd name="T10" fmla="*/ 75 w 75"/>
                  <a:gd name="T11" fmla="*/ 3 h 5"/>
                  <a:gd name="T12" fmla="*/ 73 w 75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5">
                    <a:moveTo>
                      <a:pt x="7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74" y="5"/>
                      <a:pt x="75" y="4"/>
                      <a:pt x="75" y="3"/>
                    </a:cubicBezTo>
                    <a:cubicBezTo>
                      <a:pt x="75" y="1"/>
                      <a:pt x="74" y="0"/>
                      <a:pt x="7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625600">
                  <a:defRPr/>
                </a:pPr>
                <a:endParaRPr lang="zh-CN" altLang="en-US" sz="2000" kern="0">
                  <a:solidFill>
                    <a:prstClr val="black">
                      <a:lumMod val="75000"/>
                      <a:lumOff val="25000"/>
                    </a:prstClr>
                  </a:solidFill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6" name="Freeform 7"/>
              <p:cNvSpPr/>
              <p:nvPr/>
            </p:nvSpPr>
            <p:spPr bwMode="auto">
              <a:xfrm>
                <a:off x="2820" y="2190"/>
                <a:ext cx="181" cy="14"/>
              </a:xfrm>
              <a:custGeom>
                <a:avLst/>
                <a:gdLst>
                  <a:gd name="T0" fmla="*/ 73 w 75"/>
                  <a:gd name="T1" fmla="*/ 0 h 6"/>
                  <a:gd name="T2" fmla="*/ 2 w 75"/>
                  <a:gd name="T3" fmla="*/ 0 h 6"/>
                  <a:gd name="T4" fmla="*/ 0 w 75"/>
                  <a:gd name="T5" fmla="*/ 3 h 6"/>
                  <a:gd name="T6" fmla="*/ 2 w 75"/>
                  <a:gd name="T7" fmla="*/ 6 h 6"/>
                  <a:gd name="T8" fmla="*/ 73 w 75"/>
                  <a:gd name="T9" fmla="*/ 6 h 6"/>
                  <a:gd name="T10" fmla="*/ 75 w 75"/>
                  <a:gd name="T11" fmla="*/ 3 h 6"/>
                  <a:gd name="T12" fmla="*/ 73 w 75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6">
                    <a:moveTo>
                      <a:pt x="7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5"/>
                      <a:pt x="1" y="6"/>
                      <a:pt x="2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4" y="6"/>
                      <a:pt x="75" y="5"/>
                      <a:pt x="75" y="3"/>
                    </a:cubicBezTo>
                    <a:cubicBezTo>
                      <a:pt x="75" y="2"/>
                      <a:pt x="74" y="0"/>
                      <a:pt x="7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625600">
                  <a:defRPr/>
                </a:pPr>
                <a:endParaRPr lang="zh-CN" altLang="en-US" sz="2000" kern="0">
                  <a:solidFill>
                    <a:prstClr val="black">
                      <a:lumMod val="75000"/>
                      <a:lumOff val="25000"/>
                    </a:prstClr>
                  </a:solidFill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7" name="Freeform 8"/>
              <p:cNvSpPr/>
              <p:nvPr/>
            </p:nvSpPr>
            <p:spPr bwMode="auto">
              <a:xfrm>
                <a:off x="2820" y="2111"/>
                <a:ext cx="181" cy="12"/>
              </a:xfrm>
              <a:custGeom>
                <a:avLst/>
                <a:gdLst>
                  <a:gd name="T0" fmla="*/ 73 w 75"/>
                  <a:gd name="T1" fmla="*/ 0 h 5"/>
                  <a:gd name="T2" fmla="*/ 2 w 75"/>
                  <a:gd name="T3" fmla="*/ 0 h 5"/>
                  <a:gd name="T4" fmla="*/ 0 w 75"/>
                  <a:gd name="T5" fmla="*/ 3 h 5"/>
                  <a:gd name="T6" fmla="*/ 2 w 75"/>
                  <a:gd name="T7" fmla="*/ 5 h 5"/>
                  <a:gd name="T8" fmla="*/ 73 w 75"/>
                  <a:gd name="T9" fmla="*/ 5 h 5"/>
                  <a:gd name="T10" fmla="*/ 75 w 75"/>
                  <a:gd name="T11" fmla="*/ 3 h 5"/>
                  <a:gd name="T12" fmla="*/ 73 w 75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5">
                    <a:moveTo>
                      <a:pt x="7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74" y="5"/>
                      <a:pt x="75" y="4"/>
                      <a:pt x="75" y="3"/>
                    </a:cubicBezTo>
                    <a:cubicBezTo>
                      <a:pt x="75" y="1"/>
                      <a:pt x="74" y="0"/>
                      <a:pt x="7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625600">
                  <a:defRPr/>
                </a:pPr>
                <a:endParaRPr lang="zh-CN" altLang="en-US" sz="2000" kern="0">
                  <a:solidFill>
                    <a:prstClr val="black">
                      <a:lumMod val="75000"/>
                      <a:lumOff val="25000"/>
                    </a:prstClr>
                  </a:solidFill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8" name="Freeform 9"/>
              <p:cNvSpPr/>
              <p:nvPr/>
            </p:nvSpPr>
            <p:spPr bwMode="auto">
              <a:xfrm>
                <a:off x="2755" y="2096"/>
                <a:ext cx="41" cy="41"/>
              </a:xfrm>
              <a:custGeom>
                <a:avLst/>
                <a:gdLst>
                  <a:gd name="T0" fmla="*/ 15 w 17"/>
                  <a:gd name="T1" fmla="*/ 0 h 17"/>
                  <a:gd name="T2" fmla="*/ 3 w 17"/>
                  <a:gd name="T3" fmla="*/ 0 h 17"/>
                  <a:gd name="T4" fmla="*/ 0 w 17"/>
                  <a:gd name="T5" fmla="*/ 3 h 17"/>
                  <a:gd name="T6" fmla="*/ 0 w 17"/>
                  <a:gd name="T7" fmla="*/ 15 h 17"/>
                  <a:gd name="T8" fmla="*/ 3 w 17"/>
                  <a:gd name="T9" fmla="*/ 17 h 17"/>
                  <a:gd name="T10" fmla="*/ 15 w 17"/>
                  <a:gd name="T11" fmla="*/ 17 h 17"/>
                  <a:gd name="T12" fmla="*/ 17 w 17"/>
                  <a:gd name="T13" fmla="*/ 15 h 17"/>
                  <a:gd name="T14" fmla="*/ 17 w 17"/>
                  <a:gd name="T15" fmla="*/ 3 h 17"/>
                  <a:gd name="T16" fmla="*/ 15 w 17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7">
                    <a:moveTo>
                      <a:pt x="15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6"/>
                      <a:pt x="1" y="17"/>
                      <a:pt x="3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7"/>
                      <a:pt x="17" y="16"/>
                      <a:pt x="17" y="15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1"/>
                      <a:pt x="16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625600">
                  <a:defRPr/>
                </a:pPr>
                <a:endParaRPr lang="zh-CN" altLang="en-US" sz="2000" kern="0">
                  <a:solidFill>
                    <a:prstClr val="black">
                      <a:lumMod val="75000"/>
                      <a:lumOff val="25000"/>
                    </a:prstClr>
                  </a:solidFill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9" name="Freeform 10"/>
              <p:cNvSpPr/>
              <p:nvPr/>
            </p:nvSpPr>
            <p:spPr bwMode="auto">
              <a:xfrm>
                <a:off x="2755" y="2176"/>
                <a:ext cx="41" cy="43"/>
              </a:xfrm>
              <a:custGeom>
                <a:avLst/>
                <a:gdLst>
                  <a:gd name="T0" fmla="*/ 15 w 17"/>
                  <a:gd name="T1" fmla="*/ 0 h 18"/>
                  <a:gd name="T2" fmla="*/ 3 w 17"/>
                  <a:gd name="T3" fmla="*/ 0 h 18"/>
                  <a:gd name="T4" fmla="*/ 0 w 17"/>
                  <a:gd name="T5" fmla="*/ 3 h 18"/>
                  <a:gd name="T6" fmla="*/ 0 w 17"/>
                  <a:gd name="T7" fmla="*/ 15 h 18"/>
                  <a:gd name="T8" fmla="*/ 3 w 17"/>
                  <a:gd name="T9" fmla="*/ 18 h 18"/>
                  <a:gd name="T10" fmla="*/ 15 w 17"/>
                  <a:gd name="T11" fmla="*/ 18 h 18"/>
                  <a:gd name="T12" fmla="*/ 17 w 17"/>
                  <a:gd name="T13" fmla="*/ 15 h 18"/>
                  <a:gd name="T14" fmla="*/ 17 w 17"/>
                  <a:gd name="T15" fmla="*/ 3 h 18"/>
                  <a:gd name="T16" fmla="*/ 15 w 17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8">
                    <a:moveTo>
                      <a:pt x="15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7"/>
                      <a:pt x="1" y="18"/>
                      <a:pt x="3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6" y="18"/>
                      <a:pt x="17" y="17"/>
                      <a:pt x="17" y="15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2"/>
                      <a:pt x="16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625600">
                  <a:defRPr/>
                </a:pPr>
                <a:endParaRPr lang="zh-CN" altLang="en-US" sz="2000" kern="0">
                  <a:solidFill>
                    <a:prstClr val="black">
                      <a:lumMod val="75000"/>
                      <a:lumOff val="25000"/>
                    </a:prstClr>
                  </a:solidFill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0" name="Freeform 11"/>
              <p:cNvSpPr/>
              <p:nvPr/>
            </p:nvSpPr>
            <p:spPr bwMode="auto">
              <a:xfrm>
                <a:off x="2755" y="2257"/>
                <a:ext cx="41" cy="41"/>
              </a:xfrm>
              <a:custGeom>
                <a:avLst/>
                <a:gdLst>
                  <a:gd name="T0" fmla="*/ 15 w 17"/>
                  <a:gd name="T1" fmla="*/ 0 h 17"/>
                  <a:gd name="T2" fmla="*/ 3 w 17"/>
                  <a:gd name="T3" fmla="*/ 0 h 17"/>
                  <a:gd name="T4" fmla="*/ 0 w 17"/>
                  <a:gd name="T5" fmla="*/ 3 h 17"/>
                  <a:gd name="T6" fmla="*/ 0 w 17"/>
                  <a:gd name="T7" fmla="*/ 15 h 17"/>
                  <a:gd name="T8" fmla="*/ 3 w 17"/>
                  <a:gd name="T9" fmla="*/ 17 h 17"/>
                  <a:gd name="T10" fmla="*/ 15 w 17"/>
                  <a:gd name="T11" fmla="*/ 17 h 17"/>
                  <a:gd name="T12" fmla="*/ 17 w 17"/>
                  <a:gd name="T13" fmla="*/ 15 h 17"/>
                  <a:gd name="T14" fmla="*/ 17 w 17"/>
                  <a:gd name="T15" fmla="*/ 3 h 17"/>
                  <a:gd name="T16" fmla="*/ 15 w 17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7">
                    <a:moveTo>
                      <a:pt x="15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6"/>
                      <a:pt x="1" y="17"/>
                      <a:pt x="3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7"/>
                      <a:pt x="17" y="16"/>
                      <a:pt x="17" y="15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1"/>
                      <a:pt x="16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625600">
                  <a:defRPr/>
                </a:pPr>
                <a:endParaRPr lang="zh-CN" altLang="en-US" sz="2000" kern="0">
                  <a:solidFill>
                    <a:prstClr val="black">
                      <a:lumMod val="75000"/>
                      <a:lumOff val="25000"/>
                    </a:prstClr>
                  </a:solidFill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61" name="矩形 60"/>
          <p:cNvSpPr/>
          <p:nvPr/>
        </p:nvSpPr>
        <p:spPr>
          <a:xfrm>
            <a:off x="1199456" y="4342494"/>
            <a:ext cx="10536645" cy="2277745"/>
          </a:xfrm>
          <a:prstGeom prst="rect">
            <a:avLst/>
          </a:prstGeom>
        </p:spPr>
        <p:txBody>
          <a:bodyPr wrap="square" lIns="121915" tIns="60957" rIns="121915" bIns="60957">
            <a:spAutoFit/>
          </a:bodyPr>
          <a:lstStyle/>
          <a:p>
            <a:pPr defTabSz="1625600">
              <a:lnSpc>
                <a:spcPct val="150000"/>
              </a:lnSpc>
              <a:spcBef>
                <a:spcPts val="1490"/>
              </a:spcBef>
              <a:spcAft>
                <a:spcPts val="1490"/>
              </a:spcAft>
            </a:pPr>
            <a:r>
              <a:rPr lang="zh-CN" altLang="en-US" sz="1865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，1958年法律系并入中央政法干校西北分校成立西北政法学院。1987年西北大学法律系恢复重建，2002年7月正式成立法学院，2005年成立了西部地区首家知识产权学院，并与法学院合署办公。</a:t>
            </a:r>
            <a:endParaRPr lang="zh-CN" altLang="en-US" sz="1865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五边形 2"/>
          <p:cNvSpPr/>
          <p:nvPr/>
        </p:nvSpPr>
        <p:spPr>
          <a:xfrm>
            <a:off x="0" y="260350"/>
            <a:ext cx="748030" cy="588645"/>
          </a:xfrm>
          <a:prstGeom prst="homePlate">
            <a:avLst>
              <a:gd name="adj" fmla="val 4844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/>
          </a:p>
        </p:txBody>
      </p:sp>
      <p:sp>
        <p:nvSpPr>
          <p:cNvPr id="32" name="TextBox 107"/>
          <p:cNvSpPr txBox="1"/>
          <p:nvPr/>
        </p:nvSpPr>
        <p:spPr>
          <a:xfrm>
            <a:off x="836435" y="260271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论文背景</a:t>
            </a:r>
            <a:endParaRPr lang="en-US" altLang="zh-CN" sz="3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sym typeface="+mn-ea"/>
            </a:endParaRPr>
          </a:p>
        </p:txBody>
      </p:sp>
      <p:pic>
        <p:nvPicPr>
          <p:cNvPr id="4" name="图片 3" descr="法学院龙印章"/>
          <p:cNvPicPr>
            <a:picLocks noChangeAspect="1"/>
          </p:cNvPicPr>
          <p:nvPr/>
        </p:nvPicPr>
        <p:blipFill>
          <a:blip r:embed="rId3"/>
          <a:srcRect l="18183" t="3630" r="14332" b="12001"/>
          <a:stretch>
            <a:fillRect/>
          </a:stretch>
        </p:blipFill>
        <p:spPr>
          <a:xfrm>
            <a:off x="11202670" y="111760"/>
            <a:ext cx="642620" cy="1089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33" grpId="0"/>
      <p:bldP spid="37" grpId="0"/>
      <p:bldP spid="41" grpId="0"/>
      <p:bldP spid="50" grpId="0"/>
      <p:bldP spid="6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未标题-3654"/>
          <p:cNvPicPr>
            <a:picLocks noChangeAspect="1"/>
          </p:cNvPicPr>
          <p:nvPr/>
        </p:nvPicPr>
        <p:blipFill>
          <a:blip r:embed="rId1"/>
          <a:srcRect l="8700" t="25328" r="3618" b="38323"/>
          <a:stretch>
            <a:fillRect/>
          </a:stretch>
        </p:blipFill>
        <p:spPr>
          <a:xfrm>
            <a:off x="0" y="-19050"/>
            <a:ext cx="12192000" cy="376555"/>
          </a:xfrm>
          <a:prstGeom prst="rect">
            <a:avLst/>
          </a:prstGeom>
        </p:spPr>
      </p:pic>
      <p:sp>
        <p:nvSpPr>
          <p:cNvPr id="2" name="五边形 33"/>
          <p:cNvSpPr/>
          <p:nvPr/>
        </p:nvSpPr>
        <p:spPr>
          <a:xfrm rot="5400000">
            <a:off x="5341606" y="-139931"/>
            <a:ext cx="1508787" cy="1788649"/>
          </a:xfrm>
          <a:prstGeom prst="homePlate">
            <a:avLst>
              <a:gd name="adj" fmla="val 2436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cxnSp>
        <p:nvCxnSpPr>
          <p:cNvPr id="3" name="直接连接符 2"/>
          <p:cNvCxnSpPr/>
          <p:nvPr/>
        </p:nvCxnSpPr>
        <p:spPr>
          <a:xfrm>
            <a:off x="5619428" y="932723"/>
            <a:ext cx="953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5"/>
          <p:cNvSpPr txBox="1"/>
          <p:nvPr/>
        </p:nvSpPr>
        <p:spPr>
          <a:xfrm>
            <a:off x="5630916" y="377951"/>
            <a:ext cx="867545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6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266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619428" y="356659"/>
            <a:ext cx="953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4991876" y="2180861"/>
            <a:ext cx="2208246" cy="621069"/>
            <a:chOff x="3743907" y="1635646"/>
            <a:chExt cx="1656185" cy="465802"/>
          </a:xfrm>
          <a:solidFill>
            <a:srgbClr val="0070C0"/>
          </a:solidFill>
        </p:grpSpPr>
        <p:sp>
          <p:nvSpPr>
            <p:cNvPr id="7" name="矩形 6"/>
            <p:cNvSpPr/>
            <p:nvPr/>
          </p:nvSpPr>
          <p:spPr>
            <a:xfrm>
              <a:off x="3743908" y="1635646"/>
              <a:ext cx="1656184" cy="46580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3743907" y="1683881"/>
              <a:ext cx="1656184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6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第三部分</a:t>
              </a:r>
              <a:endParaRPr lang="zh-CN" altLang="en-US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3"/>
          <p:cNvSpPr txBox="1"/>
          <p:nvPr/>
        </p:nvSpPr>
        <p:spPr>
          <a:xfrm>
            <a:off x="4500051" y="3140969"/>
            <a:ext cx="3191899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865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结论验证</a:t>
            </a:r>
            <a:endParaRPr lang="zh-CN" altLang="en-US" sz="5865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2735627" y="4293096"/>
            <a:ext cx="6720747" cy="0"/>
          </a:xfrm>
          <a:prstGeom prst="line">
            <a:avLst/>
          </a:prstGeom>
          <a:ln>
            <a:gradFill flip="none" rotWithShape="1">
              <a:gsLst>
                <a:gs pos="0">
                  <a:schemeClr val="bg1"/>
                </a:gs>
                <a:gs pos="50000">
                  <a:schemeClr val="tx1">
                    <a:lumMod val="75000"/>
                    <a:lumOff val="25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6"/>
          <p:cNvSpPr txBox="1"/>
          <p:nvPr/>
        </p:nvSpPr>
        <p:spPr>
          <a:xfrm>
            <a:off x="3175969" y="4475217"/>
            <a:ext cx="5840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研究结论   实践验证   后续问题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五边形 33"/>
          <p:cNvSpPr/>
          <p:nvPr/>
        </p:nvSpPr>
        <p:spPr>
          <a:xfrm rot="16200000" flipV="1">
            <a:off x="5622084" y="327865"/>
            <a:ext cx="947832" cy="12192000"/>
          </a:xfrm>
          <a:prstGeom prst="homePlate">
            <a:avLst>
              <a:gd name="adj" fmla="val 2436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pic>
        <p:nvPicPr>
          <p:cNvPr id="13" name="图片 12" descr="法学院龙印章"/>
          <p:cNvPicPr>
            <a:picLocks noChangeAspect="1"/>
          </p:cNvPicPr>
          <p:nvPr/>
        </p:nvPicPr>
        <p:blipFill>
          <a:blip r:embed="rId2"/>
          <a:srcRect l="18183" t="3630" r="14332" b="12001"/>
          <a:stretch>
            <a:fillRect/>
          </a:stretch>
        </p:blipFill>
        <p:spPr>
          <a:xfrm>
            <a:off x="11234420" y="386715"/>
            <a:ext cx="680085" cy="1152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2" grpId="0" animBg="1"/>
      <p:bldP spid="4" grpId="0"/>
      <p:bldP spid="9" grpId="0"/>
      <p:bldP spid="11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1135933" y="2274019"/>
            <a:ext cx="3150919" cy="3150919"/>
          </a:xfrm>
          <a:prstGeom prst="ellipse">
            <a:avLst/>
          </a:prstGeom>
          <a:solidFill>
            <a:schemeClr val="accent1"/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983199" y="2121285"/>
            <a:ext cx="3456384" cy="3456384"/>
          </a:xfrm>
          <a:prstGeom prst="ellipse">
            <a:avLst/>
          </a:prstGeom>
          <a:noFill/>
          <a:ln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910" y="2985382"/>
            <a:ext cx="1219556" cy="1715001"/>
          </a:xfrm>
          <a:prstGeom prst="rect">
            <a:avLst/>
          </a:prstGeom>
        </p:spPr>
      </p:pic>
      <p:cxnSp>
        <p:nvCxnSpPr>
          <p:cNvPr id="7" name="直接连接符 6"/>
          <p:cNvCxnSpPr>
            <a:stCxn id="5" idx="0"/>
            <a:endCxn id="12" idx="1"/>
          </p:cNvCxnSpPr>
          <p:nvPr/>
        </p:nvCxnSpPr>
        <p:spPr>
          <a:xfrm flipV="1">
            <a:off x="2711391" y="2105896"/>
            <a:ext cx="2800144" cy="15389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>
            <a:stCxn id="5" idx="6"/>
            <a:endCxn id="14" idx="2"/>
          </p:cNvCxnSpPr>
          <p:nvPr/>
        </p:nvCxnSpPr>
        <p:spPr>
          <a:xfrm flipV="1">
            <a:off x="4439583" y="3842882"/>
            <a:ext cx="1056117" cy="659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>
            <a:stCxn id="5" idx="4"/>
            <a:endCxn id="17" idx="2"/>
          </p:cNvCxnSpPr>
          <p:nvPr/>
        </p:nvCxnSpPr>
        <p:spPr>
          <a:xfrm>
            <a:off x="2711391" y="5577669"/>
            <a:ext cx="27843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5495702" y="1641232"/>
            <a:ext cx="960107" cy="960106"/>
            <a:chOff x="3995936" y="1495374"/>
            <a:chExt cx="720080" cy="720080"/>
          </a:xfrm>
        </p:grpSpPr>
        <p:sp>
          <p:nvSpPr>
            <p:cNvPr id="11" name="椭圆 10"/>
            <p:cNvSpPr/>
            <p:nvPr/>
          </p:nvSpPr>
          <p:spPr>
            <a:xfrm>
              <a:off x="3995936" y="1495374"/>
              <a:ext cx="720080" cy="7200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07811" y="1532248"/>
              <a:ext cx="679513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495702" y="3362829"/>
            <a:ext cx="960107" cy="960107"/>
            <a:chOff x="3995936" y="2786571"/>
            <a:chExt cx="720080" cy="720080"/>
          </a:xfrm>
        </p:grpSpPr>
        <p:sp>
          <p:nvSpPr>
            <p:cNvPr id="14" name="椭圆 13"/>
            <p:cNvSpPr/>
            <p:nvPr/>
          </p:nvSpPr>
          <p:spPr>
            <a:xfrm>
              <a:off x="3995936" y="2786571"/>
              <a:ext cx="720080" cy="7200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07811" y="2860320"/>
              <a:ext cx="679513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4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495701" y="5097615"/>
            <a:ext cx="960107" cy="960106"/>
            <a:chOff x="3995936" y="4087662"/>
            <a:chExt cx="720080" cy="720080"/>
          </a:xfrm>
        </p:grpSpPr>
        <p:sp>
          <p:nvSpPr>
            <p:cNvPr id="17" name="椭圆 16"/>
            <p:cNvSpPr/>
            <p:nvPr/>
          </p:nvSpPr>
          <p:spPr>
            <a:xfrm>
              <a:off x="3995936" y="4087662"/>
              <a:ext cx="720080" cy="7200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995936" y="4124536"/>
              <a:ext cx="679513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9" name="TextBox 18"/>
          <p:cNvSpPr txBox="1"/>
          <p:nvPr/>
        </p:nvSpPr>
        <p:spPr bwMode="auto">
          <a:xfrm>
            <a:off x="6683615" y="2025275"/>
            <a:ext cx="4728759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西北大学法学院是中国现代法学教育中历史最为悠久的法学院之一，其前身是成立于1907年的陕西法政学堂。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矩形 19"/>
          <p:cNvSpPr/>
          <p:nvPr/>
        </p:nvSpPr>
        <p:spPr bwMode="auto">
          <a:xfrm>
            <a:off x="6702769" y="1537187"/>
            <a:ext cx="2694516" cy="4205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135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输入相关标题</a:t>
            </a:r>
            <a:endParaRPr lang="zh-CN" altLang="en-US" sz="2135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6719603" y="3665491"/>
            <a:ext cx="4728759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西北大学法学院是中国现代法学教育中历史最为悠久的法学院之一，其前身是成立于1907年的陕西法政学堂。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矩形 21"/>
          <p:cNvSpPr/>
          <p:nvPr/>
        </p:nvSpPr>
        <p:spPr bwMode="auto">
          <a:xfrm>
            <a:off x="6738757" y="3177403"/>
            <a:ext cx="2694516" cy="4205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135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输入相关标题</a:t>
            </a:r>
            <a:endParaRPr lang="zh-CN" altLang="en-US" sz="2135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6743839" y="5393683"/>
            <a:ext cx="4728759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西北大学法学院是中国现代法学教育中历史最为悠久的法学院之一，其前身是成立于1907年的陕西法政学堂。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矩形 23"/>
          <p:cNvSpPr/>
          <p:nvPr/>
        </p:nvSpPr>
        <p:spPr bwMode="auto">
          <a:xfrm>
            <a:off x="6762993" y="4905595"/>
            <a:ext cx="2694516" cy="4205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135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输入相关标题</a:t>
            </a:r>
            <a:endParaRPr lang="zh-CN" altLang="en-US" sz="2135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五边形 2"/>
          <p:cNvSpPr/>
          <p:nvPr/>
        </p:nvSpPr>
        <p:spPr>
          <a:xfrm>
            <a:off x="0" y="260350"/>
            <a:ext cx="748030" cy="588645"/>
          </a:xfrm>
          <a:prstGeom prst="homePlate">
            <a:avLst>
              <a:gd name="adj" fmla="val 4844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/>
          </a:p>
        </p:txBody>
      </p:sp>
      <p:sp>
        <p:nvSpPr>
          <p:cNvPr id="33" name="TextBox 108"/>
          <p:cNvSpPr txBox="1"/>
          <p:nvPr/>
        </p:nvSpPr>
        <p:spPr>
          <a:xfrm>
            <a:off x="791348" y="260257"/>
            <a:ext cx="180848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结论验证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sym typeface="+mn-ea"/>
            </a:endParaRPr>
          </a:p>
        </p:txBody>
      </p:sp>
      <p:pic>
        <p:nvPicPr>
          <p:cNvPr id="25" name="图片 24" descr="法学院龙印章"/>
          <p:cNvPicPr>
            <a:picLocks noChangeAspect="1"/>
          </p:cNvPicPr>
          <p:nvPr/>
        </p:nvPicPr>
        <p:blipFill>
          <a:blip r:embed="rId2"/>
          <a:srcRect l="18183" t="3630" r="14332" b="12001"/>
          <a:stretch>
            <a:fillRect/>
          </a:stretch>
        </p:blipFill>
        <p:spPr>
          <a:xfrm>
            <a:off x="11202670" y="111760"/>
            <a:ext cx="642620" cy="1089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4" grpId="0" animBg="1"/>
      <p:bldP spid="5" grpId="0" animBg="1"/>
      <p:bldP spid="19" grpId="0"/>
      <p:bldP spid="20" grpId="0"/>
      <p:bldP spid="21" grpId="0"/>
      <p:bldP spid="22" grpId="0"/>
      <p:bldP spid="23" grpId="0"/>
      <p:bldP spid="24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GT1.1"/>
          <p:cNvSpPr txBox="1">
            <a:spLocks noChangeArrowheads="1"/>
          </p:cNvSpPr>
          <p:nvPr/>
        </p:nvSpPr>
        <p:spPr bwMode="auto">
          <a:xfrm>
            <a:off x="581865" y="4740397"/>
            <a:ext cx="2545644" cy="131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552" tIns="81276" rIns="162552" bIns="81276"/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defTabSz="1625600"/>
            <a:r>
              <a:rPr lang="zh-CN" altLang="en-US" sz="186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西北大学法学院是中国现代法学教育中历史最为悠久的法学院之一，其前身是成立于1907年的陕西法政学堂。</a:t>
            </a:r>
            <a:endParaRPr lang="zh-CN" altLang="en-US" sz="186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Freeform 4"/>
          <p:cNvSpPr/>
          <p:nvPr/>
        </p:nvSpPr>
        <p:spPr bwMode="auto">
          <a:xfrm>
            <a:off x="440751" y="1802461"/>
            <a:ext cx="5503333" cy="2875844"/>
          </a:xfrm>
          <a:custGeom>
            <a:avLst/>
            <a:gdLst/>
            <a:ahLst/>
            <a:cxnLst>
              <a:cxn ang="0">
                <a:pos x="1558" y="337"/>
              </a:cxn>
              <a:cxn ang="0">
                <a:pos x="1221" y="0"/>
              </a:cxn>
              <a:cxn ang="0">
                <a:pos x="407" y="814"/>
              </a:cxn>
              <a:cxn ang="0">
                <a:pos x="0" y="407"/>
              </a:cxn>
              <a:cxn ang="0">
                <a:pos x="402" y="5"/>
              </a:cxn>
              <a:cxn ang="0">
                <a:pos x="734" y="337"/>
              </a:cxn>
            </a:cxnLst>
            <a:rect l="0" t="0" r="r" b="b"/>
            <a:pathLst>
              <a:path w="1558" h="814">
                <a:moveTo>
                  <a:pt x="1558" y="337"/>
                </a:moveTo>
                <a:lnTo>
                  <a:pt x="1221" y="0"/>
                </a:lnTo>
                <a:lnTo>
                  <a:pt x="407" y="814"/>
                </a:lnTo>
                <a:lnTo>
                  <a:pt x="0" y="407"/>
                </a:lnTo>
                <a:lnTo>
                  <a:pt x="402" y="5"/>
                </a:lnTo>
                <a:lnTo>
                  <a:pt x="734" y="337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</a:ln>
          <a:effectLst/>
        </p:spPr>
        <p:txBody>
          <a:bodyPr wrap="none" lIns="0" tIns="0" rIns="0" b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200">
              <a:defRPr/>
            </a:pPr>
            <a:endParaRPr lang="zh-CN" altLang="en-US" sz="1735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83841" y="2248374"/>
            <a:ext cx="1952977" cy="1952977"/>
            <a:chOff x="738881" y="1859756"/>
            <a:chExt cx="1098550" cy="1098550"/>
          </a:xfrm>
          <a:solidFill>
            <a:srgbClr val="0070C0"/>
          </a:solidFill>
        </p:grpSpPr>
        <p:sp>
          <p:nvSpPr>
            <p:cNvPr id="7" name="任意多边形 58"/>
            <p:cNvSpPr/>
            <p:nvPr/>
          </p:nvSpPr>
          <p:spPr bwMode="auto">
            <a:xfrm>
              <a:off x="738881" y="1859756"/>
              <a:ext cx="1098550" cy="1098550"/>
            </a:xfrm>
            <a:custGeom>
              <a:avLst/>
              <a:gdLst>
                <a:gd name="T0" fmla="*/ 172032 w 1385360"/>
                <a:gd name="T1" fmla="*/ 0 h 1385360"/>
                <a:gd name="T2" fmla="*/ 344063 w 1385360"/>
                <a:gd name="T3" fmla="*/ 172032 h 1385360"/>
                <a:gd name="T4" fmla="*/ 172032 w 1385360"/>
                <a:gd name="T5" fmla="*/ 344063 h 1385360"/>
                <a:gd name="T6" fmla="*/ 0 w 1385360"/>
                <a:gd name="T7" fmla="*/ 172032 h 13853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85360"/>
                <a:gd name="T13" fmla="*/ 0 h 1385360"/>
                <a:gd name="T14" fmla="*/ 1385360 w 1385360"/>
                <a:gd name="T15" fmla="*/ 1385360 h 13853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85360" h="1385360">
                  <a:moveTo>
                    <a:pt x="692680" y="0"/>
                  </a:moveTo>
                  <a:lnTo>
                    <a:pt x="1385360" y="692679"/>
                  </a:lnTo>
                  <a:lnTo>
                    <a:pt x="692680" y="1385360"/>
                  </a:lnTo>
                  <a:lnTo>
                    <a:pt x="0" y="692680"/>
                  </a:lnTo>
                  <a:lnTo>
                    <a:pt x="6926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 defTabSz="1625600"/>
              <a:r>
                <a:rPr lang="zh-CN" altLang="en-US" sz="3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zh-CN" altLang="en-US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任意多边形 60"/>
            <p:cNvSpPr/>
            <p:nvPr/>
          </p:nvSpPr>
          <p:spPr bwMode="auto">
            <a:xfrm>
              <a:off x="1181794" y="1948656"/>
              <a:ext cx="206375" cy="206375"/>
            </a:xfrm>
            <a:custGeom>
              <a:avLst/>
              <a:gdLst>
                <a:gd name="T0" fmla="*/ 31990 w 260920"/>
                <a:gd name="T1" fmla="*/ 0 h 260921"/>
                <a:gd name="T2" fmla="*/ 63980 w 260920"/>
                <a:gd name="T3" fmla="*/ 31990 h 260921"/>
                <a:gd name="T4" fmla="*/ 31990 w 260920"/>
                <a:gd name="T5" fmla="*/ 63979 h 260921"/>
                <a:gd name="T6" fmla="*/ 0 w 260920"/>
                <a:gd name="T7" fmla="*/ 31990 h 2609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0920"/>
                <a:gd name="T13" fmla="*/ 0 h 260921"/>
                <a:gd name="T14" fmla="*/ 260920 w 260920"/>
                <a:gd name="T15" fmla="*/ 260921 h 2609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0920" h="260921">
                  <a:moveTo>
                    <a:pt x="130460" y="0"/>
                  </a:moveTo>
                  <a:lnTo>
                    <a:pt x="260920" y="130461"/>
                  </a:lnTo>
                  <a:lnTo>
                    <a:pt x="130460" y="260921"/>
                  </a:lnTo>
                  <a:lnTo>
                    <a:pt x="0" y="130460"/>
                  </a:lnTo>
                  <a:lnTo>
                    <a:pt x="13046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1625600"/>
              <a:r>
                <a:rPr lang="en-US" altLang="zh-CN" sz="2535" dirty="0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1</a:t>
              </a:r>
              <a:endParaRPr lang="zh-CN" altLang="en-US" sz="2535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762509" y="2268130"/>
            <a:ext cx="1950156" cy="1950156"/>
            <a:chOff x="2358131" y="1870868"/>
            <a:chExt cx="1096963" cy="1096963"/>
          </a:xfrm>
          <a:solidFill>
            <a:srgbClr val="0070C0"/>
          </a:solidFill>
        </p:grpSpPr>
        <p:sp>
          <p:nvSpPr>
            <p:cNvPr id="10" name="任意多边形 57"/>
            <p:cNvSpPr/>
            <p:nvPr/>
          </p:nvSpPr>
          <p:spPr bwMode="auto">
            <a:xfrm>
              <a:off x="2358131" y="1870868"/>
              <a:ext cx="1096963" cy="1096963"/>
            </a:xfrm>
            <a:custGeom>
              <a:avLst/>
              <a:gdLst>
                <a:gd name="T0" fmla="*/ 170793 w 1385360"/>
                <a:gd name="T1" fmla="*/ 0 h 1385360"/>
                <a:gd name="T2" fmla="*/ 341585 w 1385360"/>
                <a:gd name="T3" fmla="*/ 170792 h 1385360"/>
                <a:gd name="T4" fmla="*/ 170793 w 1385360"/>
                <a:gd name="T5" fmla="*/ 341585 h 1385360"/>
                <a:gd name="T6" fmla="*/ 0 w 1385360"/>
                <a:gd name="T7" fmla="*/ 170793 h 13853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85360"/>
                <a:gd name="T13" fmla="*/ 0 h 1385360"/>
                <a:gd name="T14" fmla="*/ 1385360 w 1385360"/>
                <a:gd name="T15" fmla="*/ 1385360 h 13853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85360" h="1385360">
                  <a:moveTo>
                    <a:pt x="692680" y="0"/>
                  </a:moveTo>
                  <a:lnTo>
                    <a:pt x="1385360" y="692679"/>
                  </a:lnTo>
                  <a:lnTo>
                    <a:pt x="692680" y="1385360"/>
                  </a:lnTo>
                  <a:lnTo>
                    <a:pt x="0" y="692680"/>
                  </a:lnTo>
                  <a:lnTo>
                    <a:pt x="6926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 defTabSz="1625600"/>
              <a:r>
                <a:rPr lang="zh-CN" altLang="en-US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 61"/>
            <p:cNvSpPr/>
            <p:nvPr/>
          </p:nvSpPr>
          <p:spPr bwMode="auto">
            <a:xfrm>
              <a:off x="2804219" y="1958181"/>
              <a:ext cx="206375" cy="206375"/>
            </a:xfrm>
            <a:custGeom>
              <a:avLst/>
              <a:gdLst>
                <a:gd name="T0" fmla="*/ 31990 w 260920"/>
                <a:gd name="T1" fmla="*/ 0 h 260921"/>
                <a:gd name="T2" fmla="*/ 63980 w 260920"/>
                <a:gd name="T3" fmla="*/ 31990 h 260921"/>
                <a:gd name="T4" fmla="*/ 31990 w 260920"/>
                <a:gd name="T5" fmla="*/ 63979 h 260921"/>
                <a:gd name="T6" fmla="*/ 0 w 260920"/>
                <a:gd name="T7" fmla="*/ 31990 h 2609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0920"/>
                <a:gd name="T13" fmla="*/ 0 h 260921"/>
                <a:gd name="T14" fmla="*/ 260920 w 260920"/>
                <a:gd name="T15" fmla="*/ 260921 h 2609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0920" h="260921">
                  <a:moveTo>
                    <a:pt x="130460" y="0"/>
                  </a:moveTo>
                  <a:lnTo>
                    <a:pt x="260920" y="130461"/>
                  </a:lnTo>
                  <a:lnTo>
                    <a:pt x="130460" y="260921"/>
                  </a:lnTo>
                  <a:lnTo>
                    <a:pt x="0" y="130460"/>
                  </a:lnTo>
                  <a:lnTo>
                    <a:pt x="13046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1625600"/>
              <a:r>
                <a:rPr lang="en-US" altLang="zh-CN" sz="2535" dirty="0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endParaRPr lang="zh-CN" altLang="en-US" sz="2535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658109" y="2268130"/>
            <a:ext cx="1950156" cy="1950156"/>
            <a:chOff x="3986906" y="1870868"/>
            <a:chExt cx="1096963" cy="1096963"/>
          </a:xfrm>
          <a:solidFill>
            <a:srgbClr val="0070C0"/>
          </a:solidFill>
        </p:grpSpPr>
        <p:sp>
          <p:nvSpPr>
            <p:cNvPr id="13" name="任意多边形 56"/>
            <p:cNvSpPr/>
            <p:nvPr/>
          </p:nvSpPr>
          <p:spPr bwMode="auto">
            <a:xfrm>
              <a:off x="3986906" y="1870868"/>
              <a:ext cx="1096963" cy="1096963"/>
            </a:xfrm>
            <a:custGeom>
              <a:avLst/>
              <a:gdLst>
                <a:gd name="T0" fmla="*/ 170793 w 1385360"/>
                <a:gd name="T1" fmla="*/ 0 h 1385360"/>
                <a:gd name="T2" fmla="*/ 341585 w 1385360"/>
                <a:gd name="T3" fmla="*/ 170792 h 1385360"/>
                <a:gd name="T4" fmla="*/ 170793 w 1385360"/>
                <a:gd name="T5" fmla="*/ 341585 h 1385360"/>
                <a:gd name="T6" fmla="*/ 0 w 1385360"/>
                <a:gd name="T7" fmla="*/ 170793 h 13853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85360"/>
                <a:gd name="T13" fmla="*/ 0 h 1385360"/>
                <a:gd name="T14" fmla="*/ 1385360 w 1385360"/>
                <a:gd name="T15" fmla="*/ 1385360 h 13853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85360" h="1385360">
                  <a:moveTo>
                    <a:pt x="692680" y="0"/>
                  </a:moveTo>
                  <a:lnTo>
                    <a:pt x="1385360" y="692679"/>
                  </a:lnTo>
                  <a:lnTo>
                    <a:pt x="692680" y="1385360"/>
                  </a:lnTo>
                  <a:lnTo>
                    <a:pt x="0" y="692680"/>
                  </a:lnTo>
                  <a:lnTo>
                    <a:pt x="6926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 defTabSz="1625600"/>
              <a:r>
                <a:rPr lang="zh-CN" altLang="en-US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任意多边形 62"/>
            <p:cNvSpPr/>
            <p:nvPr/>
          </p:nvSpPr>
          <p:spPr bwMode="auto">
            <a:xfrm>
              <a:off x="4428231" y="1958181"/>
              <a:ext cx="206375" cy="206375"/>
            </a:xfrm>
            <a:custGeom>
              <a:avLst/>
              <a:gdLst>
                <a:gd name="T0" fmla="*/ 31990 w 260920"/>
                <a:gd name="T1" fmla="*/ 0 h 260921"/>
                <a:gd name="T2" fmla="*/ 63980 w 260920"/>
                <a:gd name="T3" fmla="*/ 31990 h 260921"/>
                <a:gd name="T4" fmla="*/ 31990 w 260920"/>
                <a:gd name="T5" fmla="*/ 63979 h 260921"/>
                <a:gd name="T6" fmla="*/ 0 w 260920"/>
                <a:gd name="T7" fmla="*/ 31990 h 2609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0920"/>
                <a:gd name="T13" fmla="*/ 0 h 260921"/>
                <a:gd name="T14" fmla="*/ 260920 w 260920"/>
                <a:gd name="T15" fmla="*/ 260921 h 2609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0920" h="260921">
                  <a:moveTo>
                    <a:pt x="130460" y="0"/>
                  </a:moveTo>
                  <a:lnTo>
                    <a:pt x="260920" y="130461"/>
                  </a:lnTo>
                  <a:lnTo>
                    <a:pt x="130460" y="260921"/>
                  </a:lnTo>
                  <a:lnTo>
                    <a:pt x="0" y="130460"/>
                  </a:lnTo>
                  <a:lnTo>
                    <a:pt x="13046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1625600"/>
              <a:r>
                <a:rPr lang="en-US" altLang="zh-CN" sz="2535" dirty="0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3</a:t>
              </a:r>
              <a:endParaRPr lang="zh-CN" altLang="en-US" sz="2535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5" name="任意多边形 63"/>
          <p:cNvSpPr/>
          <p:nvPr/>
        </p:nvSpPr>
        <p:spPr bwMode="auto">
          <a:xfrm>
            <a:off x="3545197" y="1796820"/>
            <a:ext cx="5280377" cy="2892777"/>
          </a:xfrm>
          <a:custGeom>
            <a:avLst/>
            <a:gdLst>
              <a:gd name="T0" fmla="*/ 0 w 3751060"/>
              <a:gd name="T1" fmla="*/ 295680 h 2054225"/>
              <a:gd name="T2" fmla="*/ 209032 w 3751060"/>
              <a:gd name="T3" fmla="*/ 507441 h 2054225"/>
              <a:gd name="T4" fmla="*/ 713995 w 3751060"/>
              <a:gd name="T5" fmla="*/ 0 h 2054225"/>
              <a:gd name="T6" fmla="*/ 924934 w 3751060"/>
              <a:gd name="T7" fmla="*/ 213642 h 205422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51060" h="2054225">
                <a:moveTo>
                  <a:pt x="0" y="1196975"/>
                </a:moveTo>
                <a:cubicBezTo>
                  <a:pt x="339725" y="1536700"/>
                  <a:pt x="508000" y="1714500"/>
                  <a:pt x="847725" y="2054225"/>
                </a:cubicBezTo>
                <a:lnTo>
                  <a:pt x="2895600" y="0"/>
                </a:lnTo>
                <a:lnTo>
                  <a:pt x="3751060" y="864864"/>
                </a:lnTo>
              </a:path>
            </a:pathLst>
          </a:custGeom>
          <a:noFill/>
          <a:ln w="25400" cap="flat" cmpd="sng" algn="ctr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62552" tIns="81276" rIns="162552" bIns="81276" anchor="ctr"/>
          <a:lstStyle/>
          <a:p>
            <a:pPr defTabSz="1625600"/>
            <a:endParaRPr lang="zh-CN" altLang="en-US" sz="320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6" name="Freeform 5"/>
          <p:cNvSpPr/>
          <p:nvPr/>
        </p:nvSpPr>
        <p:spPr bwMode="auto">
          <a:xfrm flipH="1" flipV="1">
            <a:off x="6350485" y="1810930"/>
            <a:ext cx="5506155" cy="2873023"/>
          </a:xfrm>
          <a:custGeom>
            <a:avLst/>
            <a:gdLst/>
            <a:ahLst/>
            <a:cxnLst>
              <a:cxn ang="0">
                <a:pos x="1558" y="337"/>
              </a:cxn>
              <a:cxn ang="0">
                <a:pos x="1221" y="0"/>
              </a:cxn>
              <a:cxn ang="0">
                <a:pos x="407" y="814"/>
              </a:cxn>
              <a:cxn ang="0">
                <a:pos x="0" y="407"/>
              </a:cxn>
              <a:cxn ang="0">
                <a:pos x="402" y="5"/>
              </a:cxn>
              <a:cxn ang="0">
                <a:pos x="734" y="337"/>
              </a:cxn>
            </a:cxnLst>
            <a:rect l="0" t="0" r="r" b="b"/>
            <a:pathLst>
              <a:path w="1558" h="814">
                <a:moveTo>
                  <a:pt x="1558" y="337"/>
                </a:moveTo>
                <a:lnTo>
                  <a:pt x="1221" y="0"/>
                </a:lnTo>
                <a:lnTo>
                  <a:pt x="407" y="814"/>
                </a:lnTo>
                <a:lnTo>
                  <a:pt x="0" y="407"/>
                </a:lnTo>
                <a:lnTo>
                  <a:pt x="402" y="5"/>
                </a:lnTo>
                <a:lnTo>
                  <a:pt x="734" y="337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</a:ln>
          <a:effectLst/>
        </p:spPr>
        <p:txBody>
          <a:bodyPr wrap="none" lIns="0" tIns="0" rIns="0" b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200">
              <a:defRPr/>
            </a:pPr>
            <a:endParaRPr lang="zh-CN" altLang="en-US" sz="1735" dirty="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9494441" y="2268130"/>
            <a:ext cx="1950155" cy="1950156"/>
            <a:chOff x="7271444" y="1870868"/>
            <a:chExt cx="1096962" cy="1096963"/>
          </a:xfrm>
          <a:solidFill>
            <a:srgbClr val="0070C0"/>
          </a:solidFill>
        </p:grpSpPr>
        <p:sp>
          <p:nvSpPr>
            <p:cNvPr id="18" name="任意多边形 68"/>
            <p:cNvSpPr/>
            <p:nvPr/>
          </p:nvSpPr>
          <p:spPr bwMode="auto">
            <a:xfrm>
              <a:off x="7271444" y="1870868"/>
              <a:ext cx="1096962" cy="1096963"/>
            </a:xfrm>
            <a:custGeom>
              <a:avLst/>
              <a:gdLst>
                <a:gd name="T0" fmla="*/ 170792 w 1385360"/>
                <a:gd name="T1" fmla="*/ 0 h 1385360"/>
                <a:gd name="T2" fmla="*/ 341584 w 1385360"/>
                <a:gd name="T3" fmla="*/ 170792 h 1385360"/>
                <a:gd name="T4" fmla="*/ 170792 w 1385360"/>
                <a:gd name="T5" fmla="*/ 341585 h 1385360"/>
                <a:gd name="T6" fmla="*/ 0 w 1385360"/>
                <a:gd name="T7" fmla="*/ 170793 h 13853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85360"/>
                <a:gd name="T13" fmla="*/ 0 h 1385360"/>
                <a:gd name="T14" fmla="*/ 1385360 w 1385360"/>
                <a:gd name="T15" fmla="*/ 1385360 h 13853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85360" h="1385360">
                  <a:moveTo>
                    <a:pt x="692680" y="0"/>
                  </a:moveTo>
                  <a:lnTo>
                    <a:pt x="1385360" y="692679"/>
                  </a:lnTo>
                  <a:lnTo>
                    <a:pt x="692680" y="1385360"/>
                  </a:lnTo>
                  <a:lnTo>
                    <a:pt x="0" y="692680"/>
                  </a:lnTo>
                  <a:lnTo>
                    <a:pt x="6926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 defTabSz="1625600"/>
              <a:r>
                <a:rPr lang="zh-CN" altLang="en-US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任意多边形 69"/>
            <p:cNvSpPr/>
            <p:nvPr/>
          </p:nvSpPr>
          <p:spPr bwMode="auto">
            <a:xfrm>
              <a:off x="7717531" y="1958181"/>
              <a:ext cx="206375" cy="206375"/>
            </a:xfrm>
            <a:custGeom>
              <a:avLst/>
              <a:gdLst>
                <a:gd name="T0" fmla="*/ 31990 w 260920"/>
                <a:gd name="T1" fmla="*/ 0 h 260921"/>
                <a:gd name="T2" fmla="*/ 63980 w 260920"/>
                <a:gd name="T3" fmla="*/ 31990 h 260921"/>
                <a:gd name="T4" fmla="*/ 31990 w 260920"/>
                <a:gd name="T5" fmla="*/ 63979 h 260921"/>
                <a:gd name="T6" fmla="*/ 0 w 260920"/>
                <a:gd name="T7" fmla="*/ 31990 h 2609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0920"/>
                <a:gd name="T13" fmla="*/ 0 h 260921"/>
                <a:gd name="T14" fmla="*/ 260920 w 260920"/>
                <a:gd name="T15" fmla="*/ 260921 h 2609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0920" h="260921">
                  <a:moveTo>
                    <a:pt x="130460" y="0"/>
                  </a:moveTo>
                  <a:lnTo>
                    <a:pt x="260920" y="130461"/>
                  </a:lnTo>
                  <a:lnTo>
                    <a:pt x="130460" y="260921"/>
                  </a:lnTo>
                  <a:lnTo>
                    <a:pt x="0" y="130460"/>
                  </a:lnTo>
                  <a:lnTo>
                    <a:pt x="13046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1625600"/>
              <a:r>
                <a:rPr lang="en-US" altLang="zh-CN" sz="2535" dirty="0">
                  <a:solidFill>
                    <a:schemeClr val="bg1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4</a:t>
              </a:r>
              <a:endParaRPr lang="zh-CN" altLang="en-US" sz="2535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0" name="KSO_GT1.1"/>
          <p:cNvSpPr txBox="1">
            <a:spLocks noChangeArrowheads="1"/>
          </p:cNvSpPr>
          <p:nvPr/>
        </p:nvSpPr>
        <p:spPr bwMode="auto">
          <a:xfrm>
            <a:off x="3466175" y="4740397"/>
            <a:ext cx="2545644" cy="131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552" tIns="81276" rIns="162552" bIns="81276"/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defTabSz="1625600"/>
            <a:r>
              <a:rPr lang="zh-CN" altLang="en-US" sz="1865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西北大学法学院是中国现代法学教育中历史最为悠久的法学院之一，其前身是成立于1907年的陕西法政学堂。</a:t>
            </a:r>
            <a:endParaRPr lang="zh-CN" altLang="en-US" sz="1865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KSO_GT1.1"/>
          <p:cNvSpPr txBox="1">
            <a:spLocks noChangeArrowheads="1"/>
          </p:cNvSpPr>
          <p:nvPr/>
        </p:nvSpPr>
        <p:spPr bwMode="auto">
          <a:xfrm>
            <a:off x="6350486" y="4740397"/>
            <a:ext cx="2548465" cy="131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552" tIns="81276" rIns="162552" bIns="81276"/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defTabSz="1625600"/>
            <a:r>
              <a:rPr lang="zh-CN" altLang="en-US" sz="1865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西北大学法学院是中国现代法学教育中历史最为悠久的法学院之一，其前身是成立于1907年的陕西法政学堂。</a:t>
            </a:r>
            <a:endParaRPr lang="zh-CN" altLang="en-US" sz="1865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KSO_GT1.1"/>
          <p:cNvSpPr txBox="1">
            <a:spLocks noChangeArrowheads="1"/>
          </p:cNvSpPr>
          <p:nvPr/>
        </p:nvSpPr>
        <p:spPr bwMode="auto">
          <a:xfrm>
            <a:off x="9263020" y="4740397"/>
            <a:ext cx="2548465" cy="131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552" tIns="81276" rIns="162552" bIns="81276"/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defTabSz="1625600"/>
            <a:r>
              <a:rPr lang="zh-CN" altLang="en-US" sz="186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西北大学法学院是中国现代法学教育中历史最为悠久的法学院之一，其前身是成立于1907年的陕西法政学堂。</a:t>
            </a:r>
            <a:endParaRPr lang="zh-CN" altLang="en-US" sz="186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五边形 2"/>
          <p:cNvSpPr/>
          <p:nvPr/>
        </p:nvSpPr>
        <p:spPr>
          <a:xfrm>
            <a:off x="0" y="260350"/>
            <a:ext cx="748030" cy="588645"/>
          </a:xfrm>
          <a:prstGeom prst="homePlate">
            <a:avLst>
              <a:gd name="adj" fmla="val 4844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/>
          </a:p>
        </p:txBody>
      </p:sp>
      <p:sp>
        <p:nvSpPr>
          <p:cNvPr id="33" name="TextBox 108"/>
          <p:cNvSpPr txBox="1"/>
          <p:nvPr/>
        </p:nvSpPr>
        <p:spPr>
          <a:xfrm>
            <a:off x="791348" y="260257"/>
            <a:ext cx="180848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结论验证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sym typeface="+mn-ea"/>
            </a:endParaRPr>
          </a:p>
        </p:txBody>
      </p:sp>
      <p:pic>
        <p:nvPicPr>
          <p:cNvPr id="23" name="图片 22" descr="法学院龙印章"/>
          <p:cNvPicPr>
            <a:picLocks noChangeAspect="1"/>
          </p:cNvPicPr>
          <p:nvPr/>
        </p:nvPicPr>
        <p:blipFill>
          <a:blip r:embed="rId1"/>
          <a:srcRect l="18183" t="3630" r="14332" b="12001"/>
          <a:stretch>
            <a:fillRect/>
          </a:stretch>
        </p:blipFill>
        <p:spPr>
          <a:xfrm>
            <a:off x="11202670" y="111760"/>
            <a:ext cx="642620" cy="1089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4" grpId="0"/>
      <p:bldP spid="5" grpId="0" animBg="1"/>
      <p:bldP spid="15" grpId="0" animBg="1"/>
      <p:bldP spid="16" grpId="0" animBg="1"/>
      <p:bldP spid="20" grpId="0"/>
      <p:bldP spid="21" grpId="0"/>
      <p:bldP spid="2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 bwMode="auto">
          <a:xfrm>
            <a:off x="793866" y="1777157"/>
            <a:ext cx="2997879" cy="2995992"/>
            <a:chOff x="0" y="0"/>
            <a:chExt cx="2098675" cy="2098676"/>
          </a:xfrm>
        </p:grpSpPr>
        <p:sp>
          <p:nvSpPr>
            <p:cNvPr id="5" name="Oval 9"/>
            <p:cNvSpPr>
              <a:spLocks noChangeArrowheads="1"/>
            </p:cNvSpPr>
            <p:nvPr/>
          </p:nvSpPr>
          <p:spPr bwMode="auto">
            <a:xfrm>
              <a:off x="0" y="0"/>
              <a:ext cx="2098675" cy="209867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Freeform 12"/>
            <p:cNvSpPr>
              <a:spLocks noEditPoints="1"/>
            </p:cNvSpPr>
            <p:nvPr/>
          </p:nvSpPr>
          <p:spPr bwMode="auto">
            <a:xfrm>
              <a:off x="331916" y="390683"/>
              <a:ext cx="1469769" cy="1380808"/>
            </a:xfrm>
            <a:custGeom>
              <a:avLst/>
              <a:gdLst>
                <a:gd name="T0" fmla="*/ 899153 w 1615"/>
                <a:gd name="T1" fmla="*/ 22741 h 1518"/>
                <a:gd name="T2" fmla="*/ 716228 w 1615"/>
                <a:gd name="T3" fmla="*/ 87324 h 1518"/>
                <a:gd name="T4" fmla="*/ 549685 w 1615"/>
                <a:gd name="T5" fmla="*/ 15464 h 1518"/>
                <a:gd name="T6" fmla="*/ 17291 w 1615"/>
                <a:gd name="T7" fmla="*/ 548503 h 1518"/>
                <a:gd name="T8" fmla="*/ 191115 w 1615"/>
                <a:gd name="T9" fmla="*/ 799559 h 1518"/>
                <a:gd name="T10" fmla="*/ 279393 w 1615"/>
                <a:gd name="T11" fmla="*/ 960562 h 1518"/>
                <a:gd name="T12" fmla="*/ 394062 w 1615"/>
                <a:gd name="T13" fmla="*/ 1192516 h 1518"/>
                <a:gd name="T14" fmla="*/ 604289 w 1615"/>
                <a:gd name="T15" fmla="*/ 1282569 h 1518"/>
                <a:gd name="T16" fmla="*/ 842728 w 1615"/>
                <a:gd name="T17" fmla="*/ 1328050 h 1518"/>
                <a:gd name="T18" fmla="*/ 936466 w 1615"/>
                <a:gd name="T19" fmla="*/ 1292575 h 1518"/>
                <a:gd name="T20" fmla="*/ 1082988 w 1615"/>
                <a:gd name="T21" fmla="*/ 1192516 h 1518"/>
                <a:gd name="T22" fmla="*/ 1117570 w 1615"/>
                <a:gd name="T23" fmla="*/ 1053344 h 1518"/>
                <a:gd name="T24" fmla="*/ 1231330 w 1615"/>
                <a:gd name="T25" fmla="*/ 1038790 h 1518"/>
                <a:gd name="T26" fmla="*/ 1269553 w 1615"/>
                <a:gd name="T27" fmla="*/ 901437 h 1518"/>
                <a:gd name="T28" fmla="*/ 1397873 w 1615"/>
                <a:gd name="T29" fmla="*/ 772270 h 1518"/>
                <a:gd name="T30" fmla="*/ 1446107 w 1615"/>
                <a:gd name="T31" fmla="*/ 639465 h 1518"/>
                <a:gd name="T32" fmla="*/ 1389683 w 1615"/>
                <a:gd name="T33" fmla="*/ 621273 h 1518"/>
                <a:gd name="T34" fmla="*/ 1328708 w 1615"/>
                <a:gd name="T35" fmla="*/ 656748 h 1518"/>
                <a:gd name="T36" fmla="*/ 1166714 w 1615"/>
                <a:gd name="T37" fmla="*/ 754078 h 1518"/>
                <a:gd name="T38" fmla="*/ 1170355 w 1615"/>
                <a:gd name="T39" fmla="*/ 767722 h 1518"/>
                <a:gd name="T40" fmla="*/ 1008362 w 1615"/>
                <a:gd name="T41" fmla="*/ 864142 h 1518"/>
                <a:gd name="T42" fmla="*/ 1055685 w 1615"/>
                <a:gd name="T43" fmla="*/ 949647 h 1518"/>
                <a:gd name="T44" fmla="*/ 893692 w 1615"/>
                <a:gd name="T45" fmla="*/ 1046976 h 1518"/>
                <a:gd name="T46" fmla="*/ 936466 w 1615"/>
                <a:gd name="T47" fmla="*/ 1123385 h 1518"/>
                <a:gd name="T48" fmla="*/ 774473 w 1615"/>
                <a:gd name="T49" fmla="*/ 1219805 h 1518"/>
                <a:gd name="T50" fmla="*/ 800865 w 1615"/>
                <a:gd name="T51" fmla="*/ 1286207 h 1518"/>
                <a:gd name="T52" fmla="*/ 664354 w 1615"/>
                <a:gd name="T53" fmla="*/ 1246184 h 1518"/>
                <a:gd name="T54" fmla="*/ 685285 w 1615"/>
                <a:gd name="T55" fmla="*/ 1197974 h 1518"/>
                <a:gd name="T56" fmla="*/ 844548 w 1615"/>
                <a:gd name="T57" fmla="*/ 963291 h 1518"/>
                <a:gd name="T58" fmla="*/ 469598 w 1615"/>
                <a:gd name="T59" fmla="*/ 1235268 h 1518"/>
                <a:gd name="T60" fmla="*/ 503271 w 1615"/>
                <a:gd name="T61" fmla="*/ 1098825 h 1518"/>
                <a:gd name="T62" fmla="*/ 424094 w 1615"/>
                <a:gd name="T63" fmla="*/ 1105192 h 1518"/>
                <a:gd name="T64" fmla="*/ 321256 w 1615"/>
                <a:gd name="T65" fmla="*/ 1002405 h 1518"/>
                <a:gd name="T66" fmla="*/ 383141 w 1615"/>
                <a:gd name="T67" fmla="*/ 867781 h 1518"/>
                <a:gd name="T68" fmla="*/ 245720 w 1615"/>
                <a:gd name="T69" fmla="*/ 854136 h 1518"/>
                <a:gd name="T70" fmla="*/ 251180 w 1615"/>
                <a:gd name="T71" fmla="*/ 809565 h 1518"/>
                <a:gd name="T72" fmla="*/ 265742 w 1615"/>
                <a:gd name="T73" fmla="*/ 782276 h 1518"/>
                <a:gd name="T74" fmla="*/ 463228 w 1615"/>
                <a:gd name="T75" fmla="*/ 582159 h 1518"/>
                <a:gd name="T76" fmla="*/ 312155 w 1615"/>
                <a:gd name="T77" fmla="*/ 595803 h 1518"/>
                <a:gd name="T78" fmla="*/ 214777 w 1615"/>
                <a:gd name="T79" fmla="*/ 442986 h 1518"/>
                <a:gd name="T80" fmla="*/ 792674 w 1615"/>
                <a:gd name="T81" fmla="*/ 433890 h 1518"/>
                <a:gd name="T82" fmla="*/ 771742 w 1615"/>
                <a:gd name="T83" fmla="*/ 124618 h 1518"/>
                <a:gd name="T84" fmla="*/ 899153 w 1615"/>
                <a:gd name="T85" fmla="*/ 81866 h 1518"/>
                <a:gd name="T86" fmla="*/ 1389683 w 1615"/>
                <a:gd name="T87" fmla="*/ 621273 h 151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615" h="1518">
                  <a:moveTo>
                    <a:pt x="1530" y="456"/>
                  </a:moveTo>
                  <a:lnTo>
                    <a:pt x="1169" y="95"/>
                  </a:lnTo>
                  <a:cubicBezTo>
                    <a:pt x="1126" y="52"/>
                    <a:pt x="1056" y="25"/>
                    <a:pt x="988" y="25"/>
                  </a:cubicBezTo>
                  <a:cubicBezTo>
                    <a:pt x="964" y="25"/>
                    <a:pt x="943" y="28"/>
                    <a:pt x="922" y="34"/>
                  </a:cubicBezTo>
                  <a:lnTo>
                    <a:pt x="907" y="39"/>
                  </a:lnTo>
                  <a:cubicBezTo>
                    <a:pt x="871" y="50"/>
                    <a:pt x="828" y="71"/>
                    <a:pt x="787" y="96"/>
                  </a:cubicBezTo>
                  <a:lnTo>
                    <a:pt x="786" y="96"/>
                  </a:lnTo>
                  <a:cubicBezTo>
                    <a:pt x="715" y="65"/>
                    <a:pt x="649" y="31"/>
                    <a:pt x="619" y="22"/>
                  </a:cubicBezTo>
                  <a:lnTo>
                    <a:pt x="604" y="17"/>
                  </a:lnTo>
                  <a:cubicBezTo>
                    <a:pt x="547" y="0"/>
                    <a:pt x="465" y="20"/>
                    <a:pt x="423" y="62"/>
                  </a:cubicBezTo>
                  <a:lnTo>
                    <a:pt x="62" y="423"/>
                  </a:lnTo>
                  <a:cubicBezTo>
                    <a:pt x="20" y="465"/>
                    <a:pt x="0" y="546"/>
                    <a:pt x="19" y="603"/>
                  </a:cubicBezTo>
                  <a:lnTo>
                    <a:pt x="26" y="625"/>
                  </a:lnTo>
                  <a:cubicBezTo>
                    <a:pt x="45" y="682"/>
                    <a:pt x="94" y="763"/>
                    <a:pt x="137" y="805"/>
                  </a:cubicBezTo>
                  <a:lnTo>
                    <a:pt x="210" y="879"/>
                  </a:lnTo>
                  <a:cubicBezTo>
                    <a:pt x="195" y="931"/>
                    <a:pt x="204" y="984"/>
                    <a:pt x="241" y="1021"/>
                  </a:cubicBezTo>
                  <a:cubicBezTo>
                    <a:pt x="259" y="1039"/>
                    <a:pt x="282" y="1051"/>
                    <a:pt x="307" y="1056"/>
                  </a:cubicBezTo>
                  <a:cubicBezTo>
                    <a:pt x="238" y="1125"/>
                    <a:pt x="228" y="1224"/>
                    <a:pt x="286" y="1282"/>
                  </a:cubicBezTo>
                  <a:cubicBezTo>
                    <a:pt x="310" y="1306"/>
                    <a:pt x="344" y="1320"/>
                    <a:pt x="381" y="1320"/>
                  </a:cubicBezTo>
                  <a:cubicBezTo>
                    <a:pt x="398" y="1320"/>
                    <a:pt x="415" y="1316"/>
                    <a:pt x="433" y="1311"/>
                  </a:cubicBezTo>
                  <a:cubicBezTo>
                    <a:pt x="433" y="1347"/>
                    <a:pt x="446" y="1380"/>
                    <a:pt x="470" y="1404"/>
                  </a:cubicBezTo>
                  <a:cubicBezTo>
                    <a:pt x="494" y="1428"/>
                    <a:pt x="528" y="1442"/>
                    <a:pt x="565" y="1442"/>
                  </a:cubicBezTo>
                  <a:cubicBezTo>
                    <a:pt x="599" y="1442"/>
                    <a:pt x="634" y="1430"/>
                    <a:pt x="664" y="1410"/>
                  </a:cubicBezTo>
                  <a:cubicBezTo>
                    <a:pt x="669" y="1436"/>
                    <a:pt x="681" y="1461"/>
                    <a:pt x="700" y="1480"/>
                  </a:cubicBezTo>
                  <a:cubicBezTo>
                    <a:pt x="725" y="1504"/>
                    <a:pt x="758" y="1518"/>
                    <a:pt x="795" y="1518"/>
                  </a:cubicBezTo>
                  <a:cubicBezTo>
                    <a:pt x="841" y="1518"/>
                    <a:pt x="889" y="1496"/>
                    <a:pt x="926" y="1460"/>
                  </a:cubicBezTo>
                  <a:lnTo>
                    <a:pt x="946" y="1440"/>
                  </a:lnTo>
                  <a:cubicBezTo>
                    <a:pt x="969" y="1445"/>
                    <a:pt x="994" y="1442"/>
                    <a:pt x="1016" y="1429"/>
                  </a:cubicBezTo>
                  <a:lnTo>
                    <a:pt x="1029" y="1421"/>
                  </a:lnTo>
                  <a:cubicBezTo>
                    <a:pt x="1066" y="1398"/>
                    <a:pt x="1083" y="1354"/>
                    <a:pt x="1072" y="1314"/>
                  </a:cubicBezTo>
                  <a:lnTo>
                    <a:pt x="1082" y="1304"/>
                  </a:lnTo>
                  <a:cubicBezTo>
                    <a:pt x="1112" y="1328"/>
                    <a:pt x="1155" y="1332"/>
                    <a:pt x="1190" y="1311"/>
                  </a:cubicBezTo>
                  <a:lnTo>
                    <a:pt x="1203" y="1303"/>
                  </a:lnTo>
                  <a:cubicBezTo>
                    <a:pt x="1249" y="1276"/>
                    <a:pt x="1263" y="1217"/>
                    <a:pt x="1236" y="1172"/>
                  </a:cubicBezTo>
                  <a:lnTo>
                    <a:pt x="1228" y="1158"/>
                  </a:lnTo>
                  <a:lnTo>
                    <a:pt x="1238" y="1148"/>
                  </a:lnTo>
                  <a:cubicBezTo>
                    <a:pt x="1268" y="1167"/>
                    <a:pt x="1307" y="1169"/>
                    <a:pt x="1340" y="1150"/>
                  </a:cubicBezTo>
                  <a:lnTo>
                    <a:pt x="1353" y="1142"/>
                  </a:lnTo>
                  <a:cubicBezTo>
                    <a:pt x="1399" y="1115"/>
                    <a:pt x="1413" y="1056"/>
                    <a:pt x="1386" y="1010"/>
                  </a:cubicBezTo>
                  <a:lnTo>
                    <a:pt x="1382" y="1004"/>
                  </a:lnTo>
                  <a:lnTo>
                    <a:pt x="1395" y="991"/>
                  </a:lnTo>
                  <a:cubicBezTo>
                    <a:pt x="1424" y="1006"/>
                    <a:pt x="1460" y="1007"/>
                    <a:pt x="1490" y="989"/>
                  </a:cubicBezTo>
                  <a:lnTo>
                    <a:pt x="1504" y="981"/>
                  </a:lnTo>
                  <a:cubicBezTo>
                    <a:pt x="1549" y="954"/>
                    <a:pt x="1564" y="894"/>
                    <a:pt x="1536" y="849"/>
                  </a:cubicBezTo>
                  <a:lnTo>
                    <a:pt x="1528" y="835"/>
                  </a:lnTo>
                  <a:cubicBezTo>
                    <a:pt x="1551" y="798"/>
                    <a:pt x="1571" y="758"/>
                    <a:pt x="1582" y="724"/>
                  </a:cubicBezTo>
                  <a:lnTo>
                    <a:pt x="1589" y="703"/>
                  </a:lnTo>
                  <a:cubicBezTo>
                    <a:pt x="1615" y="622"/>
                    <a:pt x="1590" y="516"/>
                    <a:pt x="1530" y="456"/>
                  </a:cubicBezTo>
                  <a:close/>
                  <a:moveTo>
                    <a:pt x="1527" y="683"/>
                  </a:moveTo>
                  <a:lnTo>
                    <a:pt x="1527" y="683"/>
                  </a:lnTo>
                  <a:lnTo>
                    <a:pt x="1520" y="704"/>
                  </a:lnTo>
                  <a:cubicBezTo>
                    <a:pt x="1513" y="724"/>
                    <a:pt x="1503" y="748"/>
                    <a:pt x="1490" y="771"/>
                  </a:cubicBezTo>
                  <a:lnTo>
                    <a:pt x="1460" y="722"/>
                  </a:lnTo>
                  <a:cubicBezTo>
                    <a:pt x="1433" y="677"/>
                    <a:pt x="1374" y="662"/>
                    <a:pt x="1328" y="689"/>
                  </a:cubicBezTo>
                  <a:lnTo>
                    <a:pt x="1315" y="697"/>
                  </a:lnTo>
                  <a:cubicBezTo>
                    <a:pt x="1270" y="724"/>
                    <a:pt x="1255" y="784"/>
                    <a:pt x="1282" y="829"/>
                  </a:cubicBezTo>
                  <a:lnTo>
                    <a:pt x="1351" y="943"/>
                  </a:lnTo>
                  <a:lnTo>
                    <a:pt x="1348" y="946"/>
                  </a:lnTo>
                  <a:lnTo>
                    <a:pt x="1286" y="844"/>
                  </a:lnTo>
                  <a:cubicBezTo>
                    <a:pt x="1259" y="798"/>
                    <a:pt x="1200" y="783"/>
                    <a:pt x="1154" y="811"/>
                  </a:cubicBezTo>
                  <a:lnTo>
                    <a:pt x="1141" y="819"/>
                  </a:lnTo>
                  <a:cubicBezTo>
                    <a:pt x="1096" y="846"/>
                    <a:pt x="1081" y="905"/>
                    <a:pt x="1108" y="950"/>
                  </a:cubicBezTo>
                  <a:lnTo>
                    <a:pt x="1196" y="1097"/>
                  </a:lnTo>
                  <a:lnTo>
                    <a:pt x="1193" y="1100"/>
                  </a:lnTo>
                  <a:lnTo>
                    <a:pt x="1160" y="1044"/>
                  </a:lnTo>
                  <a:cubicBezTo>
                    <a:pt x="1133" y="999"/>
                    <a:pt x="1073" y="984"/>
                    <a:pt x="1028" y="1011"/>
                  </a:cubicBezTo>
                  <a:lnTo>
                    <a:pt x="1015" y="1020"/>
                  </a:lnTo>
                  <a:cubicBezTo>
                    <a:pt x="970" y="1047"/>
                    <a:pt x="955" y="1106"/>
                    <a:pt x="982" y="1151"/>
                  </a:cubicBezTo>
                  <a:lnTo>
                    <a:pt x="1042" y="1251"/>
                  </a:lnTo>
                  <a:lnTo>
                    <a:pt x="1040" y="1253"/>
                  </a:lnTo>
                  <a:lnTo>
                    <a:pt x="1029" y="1235"/>
                  </a:lnTo>
                  <a:cubicBezTo>
                    <a:pt x="1002" y="1189"/>
                    <a:pt x="943" y="1175"/>
                    <a:pt x="898" y="1202"/>
                  </a:cubicBezTo>
                  <a:lnTo>
                    <a:pt x="884" y="1210"/>
                  </a:lnTo>
                  <a:cubicBezTo>
                    <a:pt x="839" y="1237"/>
                    <a:pt x="824" y="1296"/>
                    <a:pt x="851" y="1341"/>
                  </a:cubicBezTo>
                  <a:lnTo>
                    <a:pt x="884" y="1396"/>
                  </a:lnTo>
                  <a:cubicBezTo>
                    <a:pt x="886" y="1399"/>
                    <a:pt x="888" y="1401"/>
                    <a:pt x="890" y="1404"/>
                  </a:cubicBezTo>
                  <a:lnTo>
                    <a:pt x="880" y="1414"/>
                  </a:lnTo>
                  <a:cubicBezTo>
                    <a:pt x="855" y="1439"/>
                    <a:pt x="823" y="1452"/>
                    <a:pt x="795" y="1452"/>
                  </a:cubicBezTo>
                  <a:cubicBezTo>
                    <a:pt x="776" y="1452"/>
                    <a:pt x="759" y="1447"/>
                    <a:pt x="746" y="1434"/>
                  </a:cubicBezTo>
                  <a:cubicBezTo>
                    <a:pt x="731" y="1418"/>
                    <a:pt x="725" y="1395"/>
                    <a:pt x="730" y="1370"/>
                  </a:cubicBezTo>
                  <a:cubicBezTo>
                    <a:pt x="732" y="1358"/>
                    <a:pt x="736" y="1346"/>
                    <a:pt x="742" y="1334"/>
                  </a:cubicBezTo>
                  <a:cubicBezTo>
                    <a:pt x="743" y="1333"/>
                    <a:pt x="744" y="1332"/>
                    <a:pt x="745" y="1330"/>
                  </a:cubicBezTo>
                  <a:cubicBezTo>
                    <a:pt x="747" y="1326"/>
                    <a:pt x="750" y="1321"/>
                    <a:pt x="753" y="1317"/>
                  </a:cubicBezTo>
                  <a:cubicBezTo>
                    <a:pt x="757" y="1311"/>
                    <a:pt x="762" y="1306"/>
                    <a:pt x="767" y="1300"/>
                  </a:cubicBezTo>
                  <a:lnTo>
                    <a:pt x="968" y="1100"/>
                  </a:lnTo>
                  <a:lnTo>
                    <a:pt x="928" y="1059"/>
                  </a:lnTo>
                  <a:lnTo>
                    <a:pt x="650" y="1337"/>
                  </a:lnTo>
                  <a:cubicBezTo>
                    <a:pt x="624" y="1363"/>
                    <a:pt x="593" y="1376"/>
                    <a:pt x="565" y="1376"/>
                  </a:cubicBezTo>
                  <a:cubicBezTo>
                    <a:pt x="546" y="1376"/>
                    <a:pt x="529" y="1370"/>
                    <a:pt x="516" y="1358"/>
                  </a:cubicBezTo>
                  <a:cubicBezTo>
                    <a:pt x="485" y="1327"/>
                    <a:pt x="495" y="1267"/>
                    <a:pt x="537" y="1224"/>
                  </a:cubicBezTo>
                  <a:lnTo>
                    <a:pt x="546" y="1215"/>
                  </a:lnTo>
                  <a:lnTo>
                    <a:pt x="553" y="1208"/>
                  </a:lnTo>
                  <a:lnTo>
                    <a:pt x="815" y="946"/>
                  </a:lnTo>
                  <a:lnTo>
                    <a:pt x="775" y="906"/>
                  </a:lnTo>
                  <a:lnTo>
                    <a:pt x="466" y="1215"/>
                  </a:lnTo>
                  <a:cubicBezTo>
                    <a:pt x="441" y="1240"/>
                    <a:pt x="409" y="1254"/>
                    <a:pt x="381" y="1254"/>
                  </a:cubicBezTo>
                  <a:cubicBezTo>
                    <a:pt x="362" y="1254"/>
                    <a:pt x="345" y="1248"/>
                    <a:pt x="332" y="1236"/>
                  </a:cubicBezTo>
                  <a:cubicBezTo>
                    <a:pt x="301" y="1205"/>
                    <a:pt x="311" y="1144"/>
                    <a:pt x="353" y="1102"/>
                  </a:cubicBezTo>
                  <a:lnTo>
                    <a:pt x="662" y="793"/>
                  </a:lnTo>
                  <a:lnTo>
                    <a:pt x="622" y="753"/>
                  </a:lnTo>
                  <a:lnTo>
                    <a:pt x="421" y="954"/>
                  </a:lnTo>
                  <a:cubicBezTo>
                    <a:pt x="395" y="979"/>
                    <a:pt x="363" y="993"/>
                    <a:pt x="335" y="993"/>
                  </a:cubicBezTo>
                  <a:cubicBezTo>
                    <a:pt x="317" y="993"/>
                    <a:pt x="300" y="987"/>
                    <a:pt x="287" y="975"/>
                  </a:cubicBezTo>
                  <a:cubicBezTo>
                    <a:pt x="277" y="965"/>
                    <a:pt x="272" y="952"/>
                    <a:pt x="270" y="939"/>
                  </a:cubicBezTo>
                  <a:cubicBezTo>
                    <a:pt x="268" y="928"/>
                    <a:pt x="269" y="916"/>
                    <a:pt x="272" y="904"/>
                  </a:cubicBezTo>
                  <a:cubicBezTo>
                    <a:pt x="272" y="903"/>
                    <a:pt x="272" y="901"/>
                    <a:pt x="273" y="900"/>
                  </a:cubicBezTo>
                  <a:cubicBezTo>
                    <a:pt x="274" y="897"/>
                    <a:pt x="275" y="894"/>
                    <a:pt x="276" y="890"/>
                  </a:cubicBezTo>
                  <a:cubicBezTo>
                    <a:pt x="277" y="886"/>
                    <a:pt x="279" y="882"/>
                    <a:pt x="281" y="878"/>
                  </a:cubicBezTo>
                  <a:cubicBezTo>
                    <a:pt x="282" y="876"/>
                    <a:pt x="283" y="874"/>
                    <a:pt x="284" y="872"/>
                  </a:cubicBezTo>
                  <a:cubicBezTo>
                    <a:pt x="287" y="868"/>
                    <a:pt x="289" y="864"/>
                    <a:pt x="292" y="860"/>
                  </a:cubicBezTo>
                  <a:cubicBezTo>
                    <a:pt x="293" y="859"/>
                    <a:pt x="294" y="857"/>
                    <a:pt x="295" y="856"/>
                  </a:cubicBezTo>
                  <a:cubicBezTo>
                    <a:pt x="299" y="851"/>
                    <a:pt x="303" y="846"/>
                    <a:pt x="307" y="841"/>
                  </a:cubicBezTo>
                  <a:lnTo>
                    <a:pt x="509" y="640"/>
                  </a:lnTo>
                  <a:lnTo>
                    <a:pt x="489" y="621"/>
                  </a:lnTo>
                  <a:cubicBezTo>
                    <a:pt x="479" y="611"/>
                    <a:pt x="471" y="599"/>
                    <a:pt x="466" y="586"/>
                  </a:cubicBezTo>
                  <a:lnTo>
                    <a:pt x="343" y="655"/>
                  </a:lnTo>
                  <a:cubicBezTo>
                    <a:pt x="325" y="666"/>
                    <a:pt x="304" y="671"/>
                    <a:pt x="284" y="671"/>
                  </a:cubicBezTo>
                  <a:cubicBezTo>
                    <a:pt x="248" y="671"/>
                    <a:pt x="214" y="654"/>
                    <a:pt x="195" y="625"/>
                  </a:cubicBezTo>
                  <a:cubicBezTo>
                    <a:pt x="165" y="578"/>
                    <a:pt x="184" y="516"/>
                    <a:pt x="236" y="487"/>
                  </a:cubicBezTo>
                  <a:lnTo>
                    <a:pt x="595" y="284"/>
                  </a:lnTo>
                  <a:cubicBezTo>
                    <a:pt x="606" y="298"/>
                    <a:pt x="620" y="311"/>
                    <a:pt x="636" y="322"/>
                  </a:cubicBezTo>
                  <a:lnTo>
                    <a:pt x="871" y="477"/>
                  </a:lnTo>
                  <a:cubicBezTo>
                    <a:pt x="941" y="524"/>
                    <a:pt x="1032" y="511"/>
                    <a:pt x="1073" y="449"/>
                  </a:cubicBezTo>
                  <a:cubicBezTo>
                    <a:pt x="1114" y="387"/>
                    <a:pt x="1091" y="298"/>
                    <a:pt x="1021" y="251"/>
                  </a:cubicBezTo>
                  <a:lnTo>
                    <a:pt x="848" y="137"/>
                  </a:lnTo>
                  <a:cubicBezTo>
                    <a:pt x="875" y="121"/>
                    <a:pt x="903" y="109"/>
                    <a:pt x="927" y="101"/>
                  </a:cubicBezTo>
                  <a:lnTo>
                    <a:pt x="942" y="96"/>
                  </a:lnTo>
                  <a:cubicBezTo>
                    <a:pt x="956" y="92"/>
                    <a:pt x="972" y="90"/>
                    <a:pt x="988" y="90"/>
                  </a:cubicBezTo>
                  <a:cubicBezTo>
                    <a:pt x="1037" y="90"/>
                    <a:pt x="1091" y="109"/>
                    <a:pt x="1123" y="141"/>
                  </a:cubicBezTo>
                  <a:lnTo>
                    <a:pt x="1484" y="502"/>
                  </a:lnTo>
                  <a:cubicBezTo>
                    <a:pt x="1526" y="544"/>
                    <a:pt x="1545" y="625"/>
                    <a:pt x="1527" y="6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34480" y="5541235"/>
            <a:ext cx="2857264" cy="5027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2665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实践验证</a:t>
            </a:r>
            <a:endParaRPr lang="zh-CN" altLang="en-US" sz="2665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>
            <a:spLocks noChangeArrowheads="1"/>
          </p:cNvSpPr>
          <p:nvPr/>
        </p:nvSpPr>
        <p:spPr bwMode="auto">
          <a:xfrm>
            <a:off x="4783999" y="1185162"/>
            <a:ext cx="673100" cy="6731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FFFF"/>
            </a:solidFill>
            <a:round/>
          </a:ln>
        </p:spPr>
        <p:txBody>
          <a:bodyPr/>
          <a:lstStyle/>
          <a:p>
            <a:pPr algn="ctr">
              <a:defRPr/>
            </a:pPr>
            <a:r>
              <a:rPr lang="en-US" altLang="zh-CN" sz="2935" b="1" kern="0" dirty="0">
                <a:solidFill>
                  <a:srgbClr val="FFFFFF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1</a:t>
            </a:r>
            <a:endParaRPr lang="zh-CN" altLang="en-US" sz="2935" b="1" kern="0" dirty="0">
              <a:solidFill>
                <a:srgbClr val="FFFFFF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>
            <a:spLocks noChangeArrowheads="1"/>
          </p:cNvSpPr>
          <p:nvPr/>
        </p:nvSpPr>
        <p:spPr bwMode="auto">
          <a:xfrm>
            <a:off x="4783999" y="2085593"/>
            <a:ext cx="673100" cy="670983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FFFF"/>
            </a:solidFill>
            <a:round/>
          </a:ln>
        </p:spPr>
        <p:txBody>
          <a:bodyPr/>
          <a:lstStyle/>
          <a:p>
            <a:pPr algn="ctr">
              <a:defRPr/>
            </a:pPr>
            <a:r>
              <a:rPr lang="en-US" altLang="zh-CN" sz="2935" b="1" kern="0">
                <a:solidFill>
                  <a:srgbClr val="FFFFFF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2</a:t>
            </a:r>
            <a:endParaRPr lang="zh-CN" altLang="en-US" sz="2935" b="1" kern="0">
              <a:solidFill>
                <a:srgbClr val="FFFFFF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>
            <a:spLocks noChangeArrowheads="1"/>
          </p:cNvSpPr>
          <p:nvPr/>
        </p:nvSpPr>
        <p:spPr bwMode="auto">
          <a:xfrm>
            <a:off x="4783999" y="2983906"/>
            <a:ext cx="673100" cy="670983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FFFF"/>
            </a:solidFill>
            <a:round/>
          </a:ln>
        </p:spPr>
        <p:txBody>
          <a:bodyPr/>
          <a:lstStyle/>
          <a:p>
            <a:pPr algn="ctr">
              <a:defRPr/>
            </a:pPr>
            <a:r>
              <a:rPr lang="en-US" altLang="zh-CN" sz="2935" b="1" kern="0">
                <a:solidFill>
                  <a:srgbClr val="FFFFFF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3</a:t>
            </a:r>
            <a:endParaRPr lang="zh-CN" altLang="en-US" sz="2935" b="1" kern="0">
              <a:solidFill>
                <a:srgbClr val="FFFFFF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577749" y="1242311"/>
            <a:ext cx="6182881" cy="66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1865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西北大学法学院是中国现代法学教育中历史最为悠久的法学院之一。</a:t>
            </a:r>
            <a:endParaRPr lang="zh-CN" altLang="en-US" sz="1865" kern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577749" y="2078092"/>
            <a:ext cx="6182881" cy="950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186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西北大学法学院是中国现代法学教育中历史最为悠久的法学院之一。</a:t>
            </a:r>
            <a:endParaRPr lang="zh-CN" altLang="en-US" sz="1860" kern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defRPr/>
            </a:pPr>
            <a:endParaRPr lang="zh-CN" altLang="en-US" sz="1865" kern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577749" y="2913873"/>
            <a:ext cx="6182881" cy="950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186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西北大学法学院是中国现代法学教育中历史最为悠久的法学院之一。</a:t>
            </a:r>
            <a:endParaRPr lang="zh-CN" altLang="en-US" sz="1860" kern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defRPr/>
            </a:pPr>
            <a:endParaRPr lang="zh-CN" altLang="en-US" sz="1865" kern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椭圆 18"/>
          <p:cNvSpPr>
            <a:spLocks noChangeArrowheads="1"/>
          </p:cNvSpPr>
          <p:nvPr/>
        </p:nvSpPr>
        <p:spPr bwMode="auto">
          <a:xfrm>
            <a:off x="4783999" y="3882219"/>
            <a:ext cx="673100" cy="6731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FFFF"/>
            </a:solidFill>
            <a:round/>
          </a:ln>
        </p:spPr>
        <p:txBody>
          <a:bodyPr/>
          <a:lstStyle/>
          <a:p>
            <a:pPr algn="ctr">
              <a:defRPr/>
            </a:pPr>
            <a:r>
              <a:rPr lang="en-US" altLang="zh-CN" sz="2935" b="1" kern="0" dirty="0">
                <a:solidFill>
                  <a:srgbClr val="FFFFFF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4</a:t>
            </a:r>
            <a:endParaRPr lang="zh-CN" altLang="en-US" sz="2935" b="1" kern="0" dirty="0">
              <a:solidFill>
                <a:srgbClr val="FFFFFF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椭圆 19"/>
          <p:cNvSpPr>
            <a:spLocks noChangeArrowheads="1"/>
          </p:cNvSpPr>
          <p:nvPr/>
        </p:nvSpPr>
        <p:spPr bwMode="auto">
          <a:xfrm>
            <a:off x="4783999" y="4782650"/>
            <a:ext cx="673100" cy="670983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FFFF"/>
            </a:solidFill>
            <a:round/>
          </a:ln>
        </p:spPr>
        <p:txBody>
          <a:bodyPr/>
          <a:lstStyle/>
          <a:p>
            <a:pPr algn="ctr">
              <a:defRPr/>
            </a:pPr>
            <a:r>
              <a:rPr lang="en-US" altLang="zh-CN" sz="2935" b="1" kern="0">
                <a:solidFill>
                  <a:srgbClr val="FFFFFF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5</a:t>
            </a:r>
            <a:endParaRPr lang="zh-CN" altLang="en-US" sz="2935" b="1" kern="0">
              <a:solidFill>
                <a:srgbClr val="FFFFFF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椭圆 20"/>
          <p:cNvSpPr>
            <a:spLocks noChangeArrowheads="1"/>
          </p:cNvSpPr>
          <p:nvPr/>
        </p:nvSpPr>
        <p:spPr bwMode="auto">
          <a:xfrm>
            <a:off x="4783999" y="5680962"/>
            <a:ext cx="673100" cy="670983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FFFF"/>
            </a:solidFill>
            <a:round/>
          </a:ln>
        </p:spPr>
        <p:txBody>
          <a:bodyPr/>
          <a:lstStyle/>
          <a:p>
            <a:pPr algn="ctr">
              <a:defRPr/>
            </a:pPr>
            <a:r>
              <a:rPr lang="en-US" altLang="zh-CN" sz="2935" b="1" kern="0">
                <a:solidFill>
                  <a:srgbClr val="FFFFFF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6</a:t>
            </a:r>
            <a:endParaRPr lang="zh-CN" altLang="en-US" sz="2935" b="1" kern="0">
              <a:solidFill>
                <a:srgbClr val="FFFFFF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TextBox 21"/>
          <p:cNvSpPr txBox="1">
            <a:spLocks noChangeArrowheads="1"/>
          </p:cNvSpPr>
          <p:nvPr/>
        </p:nvSpPr>
        <p:spPr bwMode="auto">
          <a:xfrm>
            <a:off x="5577749" y="3749655"/>
            <a:ext cx="6182881" cy="950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186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西北大学法学院是中国现代法学教育中历史最为悠久的法学院之一。</a:t>
            </a:r>
            <a:endParaRPr lang="zh-CN" altLang="en-US" sz="1860" kern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defRPr/>
            </a:pPr>
            <a:endParaRPr lang="zh-CN" altLang="en-US" sz="1865" kern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22"/>
          <p:cNvSpPr txBox="1">
            <a:spLocks noChangeArrowheads="1"/>
          </p:cNvSpPr>
          <p:nvPr/>
        </p:nvSpPr>
        <p:spPr bwMode="auto">
          <a:xfrm>
            <a:off x="5577749" y="4585436"/>
            <a:ext cx="6182881" cy="66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186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西北大学法学院是中国现代法学教育中历史最为悠久的法学院之一。</a:t>
            </a:r>
            <a:endParaRPr lang="zh-CN" altLang="en-US" sz="1865" kern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23"/>
          <p:cNvSpPr txBox="1">
            <a:spLocks noChangeArrowheads="1"/>
          </p:cNvSpPr>
          <p:nvPr/>
        </p:nvSpPr>
        <p:spPr bwMode="auto">
          <a:xfrm>
            <a:off x="5577749" y="5708477"/>
            <a:ext cx="6182881" cy="66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186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西北大学法学院是中国现代法学教育中历史最为悠久的法学院之一。</a:t>
            </a:r>
            <a:endParaRPr lang="zh-CN" altLang="en-US" sz="1865" kern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五边形 2"/>
          <p:cNvSpPr/>
          <p:nvPr/>
        </p:nvSpPr>
        <p:spPr>
          <a:xfrm>
            <a:off x="0" y="260350"/>
            <a:ext cx="748030" cy="588645"/>
          </a:xfrm>
          <a:prstGeom prst="homePlate">
            <a:avLst>
              <a:gd name="adj" fmla="val 4844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/>
          </a:p>
        </p:txBody>
      </p:sp>
      <p:sp>
        <p:nvSpPr>
          <p:cNvPr id="33" name="TextBox 108"/>
          <p:cNvSpPr txBox="1"/>
          <p:nvPr/>
        </p:nvSpPr>
        <p:spPr>
          <a:xfrm>
            <a:off x="791348" y="260257"/>
            <a:ext cx="180848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结论验证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sym typeface="+mn-ea"/>
            </a:endParaRPr>
          </a:p>
        </p:txBody>
      </p:sp>
      <p:pic>
        <p:nvPicPr>
          <p:cNvPr id="20" name="图片 19" descr="法学院龙印章"/>
          <p:cNvPicPr>
            <a:picLocks noChangeAspect="1"/>
          </p:cNvPicPr>
          <p:nvPr/>
        </p:nvPicPr>
        <p:blipFill>
          <a:blip r:embed="rId1"/>
          <a:srcRect l="18183" t="3630" r="14332" b="12001"/>
          <a:stretch>
            <a:fillRect/>
          </a:stretch>
        </p:blipFill>
        <p:spPr>
          <a:xfrm>
            <a:off x="11202670" y="111760"/>
            <a:ext cx="642620" cy="1089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7" grpId="0" animBg="1" autoUpdateAnimBg="0"/>
      <p:bldP spid="8" grpId="0" animBg="1" autoUpdateAnimBg="0"/>
      <p:bldP spid="9" grpId="0" animBg="1" autoUpdateAnimBg="0"/>
      <p:bldP spid="10" grpId="0" animBg="1" autoUpdateAnimBg="0"/>
      <p:bldP spid="11" grpId="0" autoUpdateAnimBg="0"/>
      <p:bldP spid="12" grpId="0" autoUpdateAnimBg="0"/>
      <p:bldP spid="13" grpId="0" autoUpdateAnimBg="0"/>
      <p:bldP spid="14" grpId="0" animBg="1" autoUpdateAnimBg="0"/>
      <p:bldP spid="15" grpId="0" animBg="1" autoUpdateAnimBg="0"/>
      <p:bldP spid="16" grpId="0" animBg="1" autoUpdateAnimBg="0"/>
      <p:bldP spid="17" grpId="0" autoUpdateAnimBg="0"/>
      <p:bldP spid="18" grpId="0" autoUpdateAnimBg="0"/>
      <p:bldP spid="19" grpId="0" autoUpdateAnimBg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983769" y="1668048"/>
            <a:ext cx="7767903" cy="728981"/>
            <a:chOff x="857249" y="1714500"/>
            <a:chExt cx="5328592" cy="500063"/>
          </a:xfrm>
        </p:grpSpPr>
        <p:sp>
          <p:nvSpPr>
            <p:cNvPr id="6" name="五边形 5"/>
            <p:cNvSpPr/>
            <p:nvPr/>
          </p:nvSpPr>
          <p:spPr>
            <a:xfrm>
              <a:off x="857249" y="1714500"/>
              <a:ext cx="1903856" cy="500063"/>
            </a:xfrm>
            <a:prstGeom prst="homePlat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91440" tIns="45720" rIns="91440" bIns="45720" rtlCol="0" anchor="ctr"/>
            <a:lstStyle/>
            <a:p>
              <a:pPr algn="ctr" defTabSz="1625600">
                <a:defRPr/>
              </a:pPr>
              <a:endParaRPr lang="zh-CN" altLang="en-US" kern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928567" y="1743076"/>
              <a:ext cx="3257274" cy="454761"/>
            </a:xfrm>
            <a:prstGeom prst="rect">
              <a:avLst/>
            </a:prstGeom>
          </p:spPr>
          <p:txBody>
            <a:bodyPr wrap="square" lIns="91440" tIns="45720" rIns="91440" bIns="45720">
              <a:spAutoFit/>
            </a:bodyPr>
            <a:lstStyle/>
            <a:p>
              <a:pPr eaLnBrk="1" hangingPunct="1">
                <a:defRPr/>
              </a:pPr>
              <a:r>
                <a:rPr lang="zh-CN" altLang="en-US" sz="186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西北大学法学院是中国现代法学教育中历史最为悠久的法学院之一。</a:t>
              </a:r>
              <a:endParaRPr lang="en-US" altLang="zh-CN" sz="1865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093221" y="1831108"/>
              <a:ext cx="1393439" cy="316691"/>
            </a:xfrm>
            <a:prstGeom prst="rect">
              <a:avLst/>
            </a:prstGeom>
          </p:spPr>
          <p:txBody>
            <a:bodyPr wrap="none" lIns="91440" tIns="45720" rIns="91440" bIns="45720">
              <a:spAutoFit/>
            </a:bodyPr>
            <a:lstStyle/>
            <a:p>
              <a:pPr algn="ctr" defTabSz="1625600">
                <a:defRPr/>
              </a:pPr>
              <a:r>
                <a:rPr lang="zh-CN" altLang="en-US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输入文本内容</a:t>
              </a:r>
              <a:endParaRPr lang="en-US" altLang="zh-CN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983769" y="2962847"/>
            <a:ext cx="7767903" cy="728980"/>
            <a:chOff x="857249" y="2481722"/>
            <a:chExt cx="5328592" cy="500063"/>
          </a:xfrm>
        </p:grpSpPr>
        <p:sp>
          <p:nvSpPr>
            <p:cNvPr id="10" name="五边形 9"/>
            <p:cNvSpPr/>
            <p:nvPr/>
          </p:nvSpPr>
          <p:spPr>
            <a:xfrm>
              <a:off x="857249" y="2481722"/>
              <a:ext cx="1903856" cy="500063"/>
            </a:xfrm>
            <a:prstGeom prst="homePlat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91440" tIns="45720" rIns="91440" bIns="45720" rtlCol="0" anchor="ctr"/>
            <a:lstStyle/>
            <a:p>
              <a:pPr algn="ctr" defTabSz="1625600">
                <a:defRPr/>
              </a:pPr>
              <a:endParaRPr lang="zh-CN" altLang="en-US" kern="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928567" y="2511905"/>
              <a:ext cx="3257274" cy="455632"/>
            </a:xfrm>
            <a:prstGeom prst="rect">
              <a:avLst/>
            </a:prstGeom>
          </p:spPr>
          <p:txBody>
            <a:bodyPr wrap="square" lIns="91440" tIns="45720" rIns="91440" bIns="45720">
              <a:spAutoFit/>
            </a:bodyPr>
            <a:lstStyle/>
            <a:p>
              <a:pPr eaLnBrk="1" hangingPunct="1">
                <a:defRPr/>
              </a:pPr>
              <a:r>
                <a:rPr lang="zh-CN" altLang="en-US" sz="1865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86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西北大学法学院是中国现代法学教育中历史最为悠久的法学院之一。</a:t>
              </a:r>
              <a:endParaRPr lang="en-US" altLang="zh-CN" sz="1865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112459" y="2593254"/>
              <a:ext cx="1393439" cy="316691"/>
            </a:xfrm>
            <a:prstGeom prst="rect">
              <a:avLst/>
            </a:prstGeom>
          </p:spPr>
          <p:txBody>
            <a:bodyPr wrap="none" lIns="91440" tIns="45720" rIns="91440" bIns="45720">
              <a:spAutoFit/>
            </a:bodyPr>
            <a:lstStyle/>
            <a:p>
              <a:pPr algn="ctr" defTabSz="1625600">
                <a:defRPr/>
              </a:pPr>
              <a:r>
                <a:rPr lang="zh-CN" altLang="en-US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输入文本内容</a:t>
              </a:r>
              <a:endParaRPr lang="en-US" altLang="zh-CN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983769" y="4054024"/>
            <a:ext cx="7767903" cy="823443"/>
            <a:chOff x="857249" y="3184145"/>
            <a:chExt cx="5328592" cy="564862"/>
          </a:xfrm>
        </p:grpSpPr>
        <p:sp>
          <p:nvSpPr>
            <p:cNvPr id="14" name="五边形 13"/>
            <p:cNvSpPr/>
            <p:nvPr/>
          </p:nvSpPr>
          <p:spPr>
            <a:xfrm>
              <a:off x="857249" y="3248944"/>
              <a:ext cx="1903856" cy="500063"/>
            </a:xfrm>
            <a:prstGeom prst="homePlat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91440" tIns="45720" rIns="91440" bIns="45720" rtlCol="0" anchor="ctr"/>
            <a:lstStyle/>
            <a:p>
              <a:pPr algn="ctr" defTabSz="1625600">
                <a:defRPr/>
              </a:pPr>
              <a:endParaRPr lang="zh-CN" altLang="en-US" kern="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928567" y="3184145"/>
              <a:ext cx="3257274" cy="454761"/>
            </a:xfrm>
            <a:prstGeom prst="rect">
              <a:avLst/>
            </a:prstGeom>
          </p:spPr>
          <p:txBody>
            <a:bodyPr wrap="square" lIns="91440" tIns="45720" rIns="91440" bIns="45720">
              <a:spAutoFit/>
            </a:bodyPr>
            <a:lstStyle/>
            <a:p>
              <a:pPr eaLnBrk="1" hangingPunct="1">
                <a:defRPr/>
              </a:pPr>
              <a:r>
                <a:rPr lang="zh-CN" altLang="en-US" sz="186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西北大学法学院是中国现代法学教育中历史最为悠久的法学院之一。</a:t>
              </a:r>
              <a:endParaRPr lang="en-US" altLang="zh-CN" sz="1865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112459" y="3360476"/>
              <a:ext cx="1393439" cy="316691"/>
            </a:xfrm>
            <a:prstGeom prst="rect">
              <a:avLst/>
            </a:prstGeom>
          </p:spPr>
          <p:txBody>
            <a:bodyPr wrap="none" lIns="91440" tIns="45720" rIns="91440" bIns="45720">
              <a:spAutoFit/>
            </a:bodyPr>
            <a:lstStyle/>
            <a:p>
              <a:pPr algn="ctr" defTabSz="1625600">
                <a:defRPr/>
              </a:pPr>
              <a:r>
                <a:rPr lang="zh-CN" altLang="en-US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输入文本内容</a:t>
              </a:r>
              <a:endParaRPr lang="en-US" altLang="zh-CN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983765" y="5398173"/>
            <a:ext cx="7872875" cy="1332230"/>
            <a:chOff x="857249" y="3979588"/>
            <a:chExt cx="5400600" cy="913878"/>
          </a:xfrm>
        </p:grpSpPr>
        <p:sp>
          <p:nvSpPr>
            <p:cNvPr id="18" name="五边形 17"/>
            <p:cNvSpPr/>
            <p:nvPr/>
          </p:nvSpPr>
          <p:spPr>
            <a:xfrm>
              <a:off x="857249" y="4016166"/>
              <a:ext cx="1903856" cy="500063"/>
            </a:xfrm>
            <a:prstGeom prst="homePlat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91440" tIns="45720" rIns="91440" bIns="45720" rtlCol="0" anchor="ctr"/>
            <a:lstStyle/>
            <a:p>
              <a:pPr algn="ctr" defTabSz="1625600">
                <a:defRPr/>
              </a:pPr>
              <a:endParaRPr lang="zh-CN" altLang="en-US" kern="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2928567" y="3979588"/>
              <a:ext cx="3329282" cy="913878"/>
            </a:xfrm>
            <a:prstGeom prst="rect">
              <a:avLst/>
            </a:prstGeom>
          </p:spPr>
          <p:txBody>
            <a:bodyPr wrap="square" lIns="91440" tIns="45720" rIns="91440" bIns="45720">
              <a:spAutoFit/>
            </a:bodyPr>
            <a:lstStyle/>
            <a:p>
              <a:pPr defTabSz="1625600">
                <a:spcBef>
                  <a:spcPts val="1490"/>
                </a:spcBef>
                <a:spcAft>
                  <a:spcPts val="1490"/>
                </a:spcAft>
                <a:defRPr/>
              </a:pPr>
              <a:r>
                <a:rPr lang="zh-CN" altLang="en-US" sz="186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西北大学法学院是中国现代法学教育中历史最为悠久的法学院之一。</a:t>
              </a:r>
              <a:endParaRPr lang="zh-CN" altLang="en-US" sz="186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defTabSz="1625600">
                <a:spcBef>
                  <a:spcPts val="1490"/>
                </a:spcBef>
                <a:spcAft>
                  <a:spcPts val="1490"/>
                </a:spcAft>
                <a:defRPr/>
              </a:pPr>
              <a:endParaRPr lang="en-US" altLang="zh-CN" sz="1865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112457" y="4127698"/>
              <a:ext cx="1393439" cy="316691"/>
            </a:xfrm>
            <a:prstGeom prst="rect">
              <a:avLst/>
            </a:prstGeom>
          </p:spPr>
          <p:txBody>
            <a:bodyPr wrap="none" lIns="91440" tIns="45720" rIns="91440" bIns="45720">
              <a:spAutoFit/>
            </a:bodyPr>
            <a:lstStyle/>
            <a:p>
              <a:pPr algn="ctr" defTabSz="1625600">
                <a:defRPr/>
              </a:pPr>
              <a:r>
                <a:rPr lang="zh-CN" altLang="en-US" b="1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输入文本内容</a:t>
              </a:r>
              <a:endParaRPr lang="en-US" altLang="zh-CN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1" name="直接连接符 20"/>
          <p:cNvCxnSpPr/>
          <p:nvPr/>
        </p:nvCxnSpPr>
        <p:spPr>
          <a:xfrm>
            <a:off x="3983766" y="2736299"/>
            <a:ext cx="7671892" cy="0"/>
          </a:xfrm>
          <a:prstGeom prst="line">
            <a:avLst/>
          </a:prstGeom>
          <a:noFill/>
          <a:ln w="9525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22" name="直接连接符 21"/>
          <p:cNvCxnSpPr/>
          <p:nvPr/>
        </p:nvCxnSpPr>
        <p:spPr>
          <a:xfrm>
            <a:off x="3983765" y="3922955"/>
            <a:ext cx="7584840" cy="0"/>
          </a:xfrm>
          <a:prstGeom prst="line">
            <a:avLst/>
          </a:prstGeom>
          <a:noFill/>
          <a:ln w="9525" cap="flat" cmpd="sng" algn="ctr">
            <a:solidFill>
              <a:srgbClr val="0070C0"/>
            </a:solidFill>
            <a:prstDash val="solid"/>
          </a:ln>
          <a:effectLst/>
        </p:spPr>
      </p:cxnSp>
      <p:cxnSp>
        <p:nvCxnSpPr>
          <p:cNvPr id="23" name="直接连接符 22"/>
          <p:cNvCxnSpPr/>
          <p:nvPr/>
        </p:nvCxnSpPr>
        <p:spPr>
          <a:xfrm>
            <a:off x="3983765" y="5171093"/>
            <a:ext cx="7584840" cy="0"/>
          </a:xfrm>
          <a:prstGeom prst="line">
            <a:avLst/>
          </a:prstGeom>
          <a:noFill/>
          <a:ln w="9525" cap="flat" cmpd="sng" algn="ctr">
            <a:solidFill>
              <a:srgbClr val="0070C0"/>
            </a:solidFill>
            <a:prstDash val="solid"/>
          </a:ln>
          <a:effectLst/>
        </p:spPr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52889" y="1668300"/>
            <a:ext cx="3353173" cy="2235448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382501" y="4030980"/>
            <a:ext cx="3324225" cy="2279216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五边形 3"/>
          <p:cNvSpPr/>
          <p:nvPr/>
        </p:nvSpPr>
        <p:spPr>
          <a:xfrm>
            <a:off x="0" y="260350"/>
            <a:ext cx="748030" cy="588645"/>
          </a:xfrm>
          <a:prstGeom prst="homePlate">
            <a:avLst>
              <a:gd name="adj" fmla="val 4844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/>
          </a:p>
        </p:txBody>
      </p:sp>
      <p:sp>
        <p:nvSpPr>
          <p:cNvPr id="33" name="TextBox 108"/>
          <p:cNvSpPr txBox="1"/>
          <p:nvPr/>
        </p:nvSpPr>
        <p:spPr>
          <a:xfrm>
            <a:off x="791348" y="260257"/>
            <a:ext cx="18084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结论验证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sym typeface="+mn-ea"/>
            </a:endParaRPr>
          </a:p>
        </p:txBody>
      </p:sp>
      <p:pic>
        <p:nvPicPr>
          <p:cNvPr id="25" name="图片 24" descr="法学院龙印章"/>
          <p:cNvPicPr>
            <a:picLocks noChangeAspect="1"/>
          </p:cNvPicPr>
          <p:nvPr/>
        </p:nvPicPr>
        <p:blipFill>
          <a:blip r:embed="rId3"/>
          <a:srcRect l="18183" t="3630" r="14332" b="12001"/>
          <a:stretch>
            <a:fillRect/>
          </a:stretch>
        </p:blipFill>
        <p:spPr>
          <a:xfrm>
            <a:off x="11202670" y="111760"/>
            <a:ext cx="642620" cy="1089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未标题-3654"/>
          <p:cNvPicPr>
            <a:picLocks noChangeAspect="1"/>
          </p:cNvPicPr>
          <p:nvPr/>
        </p:nvPicPr>
        <p:blipFill>
          <a:blip r:embed="rId1"/>
          <a:srcRect l="8700" t="25328" r="3618" b="38323"/>
          <a:stretch>
            <a:fillRect/>
          </a:stretch>
        </p:blipFill>
        <p:spPr>
          <a:xfrm>
            <a:off x="635" y="0"/>
            <a:ext cx="12192000" cy="377825"/>
          </a:xfrm>
          <a:prstGeom prst="rect">
            <a:avLst/>
          </a:prstGeom>
        </p:spPr>
      </p:pic>
      <p:sp>
        <p:nvSpPr>
          <p:cNvPr id="2" name="五边形 33"/>
          <p:cNvSpPr/>
          <p:nvPr/>
        </p:nvSpPr>
        <p:spPr>
          <a:xfrm rot="5400000">
            <a:off x="5341606" y="-139931"/>
            <a:ext cx="1508787" cy="1788649"/>
          </a:xfrm>
          <a:prstGeom prst="homePlate">
            <a:avLst>
              <a:gd name="adj" fmla="val 2436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cxnSp>
        <p:nvCxnSpPr>
          <p:cNvPr id="3" name="直接连接符 2"/>
          <p:cNvCxnSpPr/>
          <p:nvPr/>
        </p:nvCxnSpPr>
        <p:spPr>
          <a:xfrm>
            <a:off x="5619428" y="932723"/>
            <a:ext cx="953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5"/>
          <p:cNvSpPr txBox="1"/>
          <p:nvPr/>
        </p:nvSpPr>
        <p:spPr>
          <a:xfrm>
            <a:off x="5630916" y="377951"/>
            <a:ext cx="867545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6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266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619428" y="356659"/>
            <a:ext cx="953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4991876" y="2180861"/>
            <a:ext cx="2208246" cy="621069"/>
            <a:chOff x="3743907" y="1635646"/>
            <a:chExt cx="1656185" cy="465802"/>
          </a:xfrm>
          <a:solidFill>
            <a:srgbClr val="0070C0"/>
          </a:solidFill>
        </p:grpSpPr>
        <p:sp>
          <p:nvSpPr>
            <p:cNvPr id="7" name="矩形 6"/>
            <p:cNvSpPr/>
            <p:nvPr/>
          </p:nvSpPr>
          <p:spPr>
            <a:xfrm>
              <a:off x="3743908" y="1635646"/>
              <a:ext cx="1656184" cy="46580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3743907" y="1683881"/>
              <a:ext cx="1656184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6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第四部分</a:t>
              </a:r>
              <a:endParaRPr lang="zh-CN" altLang="en-US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3"/>
          <p:cNvSpPr txBox="1"/>
          <p:nvPr/>
        </p:nvSpPr>
        <p:spPr>
          <a:xfrm>
            <a:off x="4500051" y="3140969"/>
            <a:ext cx="3191899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865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论文总结</a:t>
            </a:r>
            <a:endParaRPr lang="zh-CN" altLang="en-US" sz="5865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2735627" y="4293096"/>
            <a:ext cx="6720747" cy="0"/>
          </a:xfrm>
          <a:prstGeom prst="line">
            <a:avLst/>
          </a:prstGeom>
          <a:ln>
            <a:gradFill flip="none" rotWithShape="1">
              <a:gsLst>
                <a:gs pos="0">
                  <a:schemeClr val="bg1"/>
                </a:gs>
                <a:gs pos="50000">
                  <a:schemeClr val="tx1">
                    <a:lumMod val="75000"/>
                    <a:lumOff val="25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6"/>
          <p:cNvSpPr txBox="1"/>
          <p:nvPr/>
        </p:nvSpPr>
        <p:spPr>
          <a:xfrm>
            <a:off x="2970785" y="4475217"/>
            <a:ext cx="62504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创新与不足   结果应用   引用资料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五边形 33"/>
          <p:cNvSpPr/>
          <p:nvPr/>
        </p:nvSpPr>
        <p:spPr>
          <a:xfrm rot="16200000" flipV="1">
            <a:off x="5622084" y="327865"/>
            <a:ext cx="947832" cy="12192000"/>
          </a:xfrm>
          <a:prstGeom prst="homePlate">
            <a:avLst>
              <a:gd name="adj" fmla="val 2436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pic>
        <p:nvPicPr>
          <p:cNvPr id="15" name="图片 14" descr="法学院龙印章"/>
          <p:cNvPicPr>
            <a:picLocks noChangeAspect="1"/>
          </p:cNvPicPr>
          <p:nvPr/>
        </p:nvPicPr>
        <p:blipFill>
          <a:blip r:embed="rId2"/>
          <a:srcRect l="18183" t="3630" r="14332" b="12001"/>
          <a:stretch>
            <a:fillRect/>
          </a:stretch>
        </p:blipFill>
        <p:spPr>
          <a:xfrm>
            <a:off x="11234420" y="386715"/>
            <a:ext cx="680085" cy="1152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2" grpId="0" animBg="1"/>
      <p:bldP spid="4" grpId="0"/>
      <p:bldP spid="9" grpId="0"/>
      <p:bldP spid="11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椭圆 40"/>
          <p:cNvSpPr/>
          <p:nvPr/>
        </p:nvSpPr>
        <p:spPr>
          <a:xfrm>
            <a:off x="9207496" y="4953467"/>
            <a:ext cx="379416" cy="379416"/>
          </a:xfrm>
          <a:prstGeom prst="ellipse">
            <a:avLst/>
          </a:prstGeom>
          <a:solidFill>
            <a:srgbClr val="2A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9207496" y="5501650"/>
            <a:ext cx="379416" cy="379416"/>
          </a:xfrm>
          <a:prstGeom prst="ellipse">
            <a:avLst/>
          </a:prstGeom>
          <a:solidFill>
            <a:srgbClr val="2A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9207496" y="6049832"/>
            <a:ext cx="379416" cy="379416"/>
          </a:xfrm>
          <a:prstGeom prst="ellipse">
            <a:avLst/>
          </a:prstGeom>
          <a:solidFill>
            <a:srgbClr val="2A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H="1">
            <a:off x="5929022" y="3649485"/>
            <a:ext cx="4891378" cy="1996571"/>
          </a:xfrm>
          <a:prstGeom prst="line">
            <a:avLst/>
          </a:prstGeom>
          <a:solidFill>
            <a:srgbClr val="2A3E92"/>
          </a:solidFill>
          <a:ln w="19050">
            <a:solidFill>
              <a:srgbClr val="2A3E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任意多边形: 形状 3"/>
          <p:cNvSpPr/>
          <p:nvPr/>
        </p:nvSpPr>
        <p:spPr>
          <a:xfrm rot="5400000">
            <a:off x="3614056" y="-3624217"/>
            <a:ext cx="4963886" cy="12192001"/>
          </a:xfrm>
          <a:custGeom>
            <a:avLst/>
            <a:gdLst>
              <a:gd name="connsiteX0" fmla="*/ 0 w 4963886"/>
              <a:gd name="connsiteY0" fmla="*/ 12192001 h 12192001"/>
              <a:gd name="connsiteX1" fmla="*/ 0 w 4963886"/>
              <a:gd name="connsiteY1" fmla="*/ 0 h 12192001"/>
              <a:gd name="connsiteX2" fmla="*/ 1740977 w 4963886"/>
              <a:gd name="connsiteY2" fmla="*/ 0 h 12192001"/>
              <a:gd name="connsiteX3" fmla="*/ 4963886 w 4963886"/>
              <a:gd name="connsiteY3" fmla="*/ 7895772 h 12192001"/>
              <a:gd name="connsiteX4" fmla="*/ 2445657 w 4963886"/>
              <a:gd name="connsiteY4" fmla="*/ 12192001 h 1219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3886" h="12192001">
                <a:moveTo>
                  <a:pt x="0" y="12192001"/>
                </a:moveTo>
                <a:lnTo>
                  <a:pt x="0" y="0"/>
                </a:lnTo>
                <a:lnTo>
                  <a:pt x="1740977" y="0"/>
                </a:lnTo>
                <a:lnTo>
                  <a:pt x="4963886" y="7895772"/>
                </a:lnTo>
                <a:lnTo>
                  <a:pt x="2445657" y="12192001"/>
                </a:lnTo>
                <a:close/>
              </a:path>
            </a:pathLst>
          </a:custGeom>
          <a:solidFill>
            <a:srgbClr val="2A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 rot="20280209">
            <a:off x="6809249" y="4985635"/>
            <a:ext cx="432000" cy="432000"/>
            <a:chOff x="1205111" y="4862284"/>
            <a:chExt cx="432000" cy="432000"/>
          </a:xfrm>
          <a:solidFill>
            <a:srgbClr val="2A3E92"/>
          </a:solidFill>
        </p:grpSpPr>
        <p:sp>
          <p:nvSpPr>
            <p:cNvPr id="5" name="菱形 4"/>
            <p:cNvSpPr/>
            <p:nvPr/>
          </p:nvSpPr>
          <p:spPr>
            <a:xfrm rot="5400000">
              <a:off x="1205111" y="4862284"/>
              <a:ext cx="432000" cy="432000"/>
            </a:xfrm>
            <a:prstGeom prst="diamond">
              <a:avLst/>
            </a:prstGeom>
            <a:grpFill/>
            <a:ln w="19050">
              <a:solidFill>
                <a:srgbClr val="2A3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6" name="菱形 5"/>
            <p:cNvSpPr/>
            <p:nvPr/>
          </p:nvSpPr>
          <p:spPr>
            <a:xfrm rot="5400000">
              <a:off x="1241111" y="4898284"/>
              <a:ext cx="360000" cy="360000"/>
            </a:xfrm>
            <a:prstGeom prst="diamond">
              <a:avLst/>
            </a:prstGeom>
            <a:grpFill/>
            <a:ln w="38100">
              <a:solidFill>
                <a:srgbClr val="2A3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cxnSp>
        <p:nvCxnSpPr>
          <p:cNvPr id="10" name="直接连接符 9"/>
          <p:cNvCxnSpPr/>
          <p:nvPr/>
        </p:nvCxnSpPr>
        <p:spPr>
          <a:xfrm flipH="1">
            <a:off x="3790950" y="2190917"/>
            <a:ext cx="8401050" cy="3429155"/>
          </a:xfrm>
          <a:prstGeom prst="line">
            <a:avLst/>
          </a:prstGeom>
          <a:solidFill>
            <a:srgbClr val="2A3E92"/>
          </a:solidFill>
          <a:ln w="12700">
            <a:solidFill>
              <a:srgbClr val="2A3E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6991350" y="2588080"/>
            <a:ext cx="5200650" cy="2122810"/>
          </a:xfrm>
          <a:prstGeom prst="line">
            <a:avLst/>
          </a:prstGeom>
          <a:solidFill>
            <a:srgbClr val="2A3E92"/>
          </a:solidFill>
          <a:ln w="6350">
            <a:solidFill>
              <a:srgbClr val="2A3E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 rot="20280209">
            <a:off x="6804444" y="4643260"/>
            <a:ext cx="202894" cy="202894"/>
            <a:chOff x="1205111" y="4862284"/>
            <a:chExt cx="432000" cy="432000"/>
          </a:xfrm>
          <a:solidFill>
            <a:srgbClr val="2A3E92"/>
          </a:solidFill>
        </p:grpSpPr>
        <p:sp>
          <p:nvSpPr>
            <p:cNvPr id="18" name="菱形 17"/>
            <p:cNvSpPr/>
            <p:nvPr/>
          </p:nvSpPr>
          <p:spPr>
            <a:xfrm rot="5400000">
              <a:off x="1205111" y="4862284"/>
              <a:ext cx="432000" cy="432000"/>
            </a:xfrm>
            <a:prstGeom prst="diamond">
              <a:avLst/>
            </a:prstGeom>
            <a:grpFill/>
            <a:ln w="6350">
              <a:solidFill>
                <a:srgbClr val="2A3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9" name="菱形 18"/>
            <p:cNvSpPr/>
            <p:nvPr/>
          </p:nvSpPr>
          <p:spPr>
            <a:xfrm rot="5400000">
              <a:off x="1241111" y="4898284"/>
              <a:ext cx="360000" cy="360000"/>
            </a:xfrm>
            <a:prstGeom prst="diamond">
              <a:avLst/>
            </a:prstGeom>
            <a:grpFill/>
            <a:ln w="38100">
              <a:solidFill>
                <a:srgbClr val="2A3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 rot="20280209">
            <a:off x="3629273" y="5544609"/>
            <a:ext cx="202894" cy="202894"/>
            <a:chOff x="1205111" y="4862284"/>
            <a:chExt cx="432000" cy="432000"/>
          </a:xfrm>
          <a:solidFill>
            <a:srgbClr val="2A3E92"/>
          </a:solidFill>
        </p:grpSpPr>
        <p:sp>
          <p:nvSpPr>
            <p:cNvPr id="21" name="菱形 20"/>
            <p:cNvSpPr/>
            <p:nvPr/>
          </p:nvSpPr>
          <p:spPr>
            <a:xfrm rot="5400000">
              <a:off x="1205111" y="4862284"/>
              <a:ext cx="432000" cy="432000"/>
            </a:xfrm>
            <a:prstGeom prst="diamond">
              <a:avLst/>
            </a:prstGeom>
            <a:grpFill/>
            <a:ln w="12700">
              <a:solidFill>
                <a:srgbClr val="2A3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2" name="菱形 21"/>
            <p:cNvSpPr/>
            <p:nvPr/>
          </p:nvSpPr>
          <p:spPr>
            <a:xfrm rot="5400000">
              <a:off x="1241111" y="4898284"/>
              <a:ext cx="360000" cy="360000"/>
            </a:xfrm>
            <a:prstGeom prst="diamond">
              <a:avLst/>
            </a:prstGeom>
            <a:grpFill/>
            <a:ln w="38100">
              <a:solidFill>
                <a:srgbClr val="2A3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cxnSp>
        <p:nvCxnSpPr>
          <p:cNvPr id="23" name="直接连接符 22"/>
          <p:cNvCxnSpPr/>
          <p:nvPr/>
        </p:nvCxnSpPr>
        <p:spPr>
          <a:xfrm flipH="1">
            <a:off x="2158728" y="4176357"/>
            <a:ext cx="1012869" cy="413435"/>
          </a:xfrm>
          <a:prstGeom prst="line">
            <a:avLst/>
          </a:prstGeom>
          <a:solidFill>
            <a:srgbClr val="2A3E92"/>
          </a:solidFill>
          <a:ln w="19050">
            <a:solidFill>
              <a:srgbClr val="2A3E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1334904" y="3882520"/>
            <a:ext cx="1422925" cy="580812"/>
          </a:xfrm>
          <a:prstGeom prst="line">
            <a:avLst/>
          </a:prstGeom>
          <a:solidFill>
            <a:srgbClr val="2A3E92"/>
          </a:solidFill>
          <a:ln w="12700">
            <a:solidFill>
              <a:srgbClr val="2A3E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/>
          <p:cNvGrpSpPr/>
          <p:nvPr/>
        </p:nvGrpSpPr>
        <p:grpSpPr>
          <a:xfrm rot="20280209">
            <a:off x="1788821" y="4441295"/>
            <a:ext cx="432000" cy="432000"/>
            <a:chOff x="1205111" y="4862284"/>
            <a:chExt cx="432000" cy="432000"/>
          </a:xfrm>
          <a:solidFill>
            <a:srgbClr val="2A3E92"/>
          </a:solidFill>
        </p:grpSpPr>
        <p:sp>
          <p:nvSpPr>
            <p:cNvPr id="28" name="菱形 27"/>
            <p:cNvSpPr/>
            <p:nvPr/>
          </p:nvSpPr>
          <p:spPr>
            <a:xfrm rot="5400000">
              <a:off x="1205111" y="4862284"/>
              <a:ext cx="432000" cy="432000"/>
            </a:xfrm>
            <a:prstGeom prst="diamond">
              <a:avLst/>
            </a:prstGeom>
            <a:grpFill/>
            <a:ln w="19050">
              <a:solidFill>
                <a:srgbClr val="2A3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9" name="菱形 28"/>
            <p:cNvSpPr/>
            <p:nvPr/>
          </p:nvSpPr>
          <p:spPr>
            <a:xfrm rot="5400000">
              <a:off x="1241111" y="4898284"/>
              <a:ext cx="360000" cy="360000"/>
            </a:xfrm>
            <a:prstGeom prst="diamond">
              <a:avLst/>
            </a:prstGeom>
            <a:grpFill/>
            <a:ln w="38100">
              <a:solidFill>
                <a:srgbClr val="2A3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32" name="knolwedge_73360"/>
          <p:cNvSpPr>
            <a:spLocks noChangeAspect="1"/>
          </p:cNvSpPr>
          <p:nvPr/>
        </p:nvSpPr>
        <p:spPr bwMode="auto">
          <a:xfrm>
            <a:off x="901738" y="871984"/>
            <a:ext cx="2168452" cy="1296923"/>
          </a:xfrm>
          <a:custGeom>
            <a:avLst/>
            <a:gdLst>
              <a:gd name="connsiteX0" fmla="*/ 82550 w 331788"/>
              <a:gd name="connsiteY0" fmla="*/ 117475 h 198438"/>
              <a:gd name="connsiteX1" fmla="*/ 165100 w 331788"/>
              <a:gd name="connsiteY1" fmla="*/ 157163 h 198438"/>
              <a:gd name="connsiteX2" fmla="*/ 247650 w 331788"/>
              <a:gd name="connsiteY2" fmla="*/ 117475 h 198438"/>
              <a:gd name="connsiteX3" fmla="*/ 247650 w 331788"/>
              <a:gd name="connsiteY3" fmla="*/ 157163 h 198438"/>
              <a:gd name="connsiteX4" fmla="*/ 165100 w 331788"/>
              <a:gd name="connsiteY4" fmla="*/ 198438 h 198438"/>
              <a:gd name="connsiteX5" fmla="*/ 82550 w 331788"/>
              <a:gd name="connsiteY5" fmla="*/ 157163 h 198438"/>
              <a:gd name="connsiteX6" fmla="*/ 20638 w 331788"/>
              <a:gd name="connsiteY6" fmla="*/ 82550 h 198438"/>
              <a:gd name="connsiteX7" fmla="*/ 24606 w 331788"/>
              <a:gd name="connsiteY7" fmla="*/ 86447 h 198438"/>
              <a:gd name="connsiteX8" fmla="*/ 24606 w 331788"/>
              <a:gd name="connsiteY8" fmla="*/ 150091 h 198438"/>
              <a:gd name="connsiteX9" fmla="*/ 28575 w 331788"/>
              <a:gd name="connsiteY9" fmla="*/ 157885 h 198438"/>
              <a:gd name="connsiteX10" fmla="*/ 24606 w 331788"/>
              <a:gd name="connsiteY10" fmla="*/ 164379 h 198438"/>
              <a:gd name="connsiteX11" fmla="*/ 24606 w 331788"/>
              <a:gd name="connsiteY11" fmla="*/ 178667 h 198438"/>
              <a:gd name="connsiteX12" fmla="*/ 20638 w 331788"/>
              <a:gd name="connsiteY12" fmla="*/ 182563 h 198438"/>
              <a:gd name="connsiteX13" fmla="*/ 16669 w 331788"/>
              <a:gd name="connsiteY13" fmla="*/ 178667 h 198438"/>
              <a:gd name="connsiteX14" fmla="*/ 16669 w 331788"/>
              <a:gd name="connsiteY14" fmla="*/ 164379 h 198438"/>
              <a:gd name="connsiteX15" fmla="*/ 12700 w 331788"/>
              <a:gd name="connsiteY15" fmla="*/ 157885 h 198438"/>
              <a:gd name="connsiteX16" fmla="*/ 16669 w 331788"/>
              <a:gd name="connsiteY16" fmla="*/ 150091 h 198438"/>
              <a:gd name="connsiteX17" fmla="*/ 16669 w 331788"/>
              <a:gd name="connsiteY17" fmla="*/ 86447 h 198438"/>
              <a:gd name="connsiteX18" fmla="*/ 20638 w 331788"/>
              <a:gd name="connsiteY18" fmla="*/ 82550 h 198438"/>
              <a:gd name="connsiteX19" fmla="*/ 165100 w 331788"/>
              <a:gd name="connsiteY19" fmla="*/ 58738 h 198438"/>
              <a:gd name="connsiteX20" fmla="*/ 152400 w 331788"/>
              <a:gd name="connsiteY20" fmla="*/ 66676 h 198438"/>
              <a:gd name="connsiteX21" fmla="*/ 165100 w 331788"/>
              <a:gd name="connsiteY21" fmla="*/ 74614 h 198438"/>
              <a:gd name="connsiteX22" fmla="*/ 177800 w 331788"/>
              <a:gd name="connsiteY22" fmla="*/ 66676 h 198438"/>
              <a:gd name="connsiteX23" fmla="*/ 165100 w 331788"/>
              <a:gd name="connsiteY23" fmla="*/ 58738 h 198438"/>
              <a:gd name="connsiteX24" fmla="*/ 165100 w 331788"/>
              <a:gd name="connsiteY24" fmla="*/ 0 h 198438"/>
              <a:gd name="connsiteX25" fmla="*/ 331788 w 331788"/>
              <a:gd name="connsiteY25" fmla="*/ 66675 h 198438"/>
              <a:gd name="connsiteX26" fmla="*/ 165100 w 331788"/>
              <a:gd name="connsiteY26" fmla="*/ 149225 h 198438"/>
              <a:gd name="connsiteX27" fmla="*/ 0 w 331788"/>
              <a:gd name="connsiteY27" fmla="*/ 66675 h 198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31788" h="198438">
                <a:moveTo>
                  <a:pt x="82550" y="117475"/>
                </a:moveTo>
                <a:lnTo>
                  <a:pt x="165100" y="157163"/>
                </a:lnTo>
                <a:lnTo>
                  <a:pt x="247650" y="117475"/>
                </a:lnTo>
                <a:lnTo>
                  <a:pt x="247650" y="157163"/>
                </a:lnTo>
                <a:lnTo>
                  <a:pt x="165100" y="198438"/>
                </a:lnTo>
                <a:lnTo>
                  <a:pt x="82550" y="157163"/>
                </a:lnTo>
                <a:close/>
                <a:moveTo>
                  <a:pt x="20638" y="82550"/>
                </a:moveTo>
                <a:cubicBezTo>
                  <a:pt x="23283" y="82550"/>
                  <a:pt x="24606" y="85148"/>
                  <a:pt x="24606" y="86447"/>
                </a:cubicBezTo>
                <a:cubicBezTo>
                  <a:pt x="24606" y="86447"/>
                  <a:pt x="24606" y="86447"/>
                  <a:pt x="24606" y="150091"/>
                </a:cubicBezTo>
                <a:cubicBezTo>
                  <a:pt x="27252" y="151390"/>
                  <a:pt x="28575" y="153988"/>
                  <a:pt x="28575" y="157885"/>
                </a:cubicBezTo>
                <a:cubicBezTo>
                  <a:pt x="28575" y="160482"/>
                  <a:pt x="27252" y="163080"/>
                  <a:pt x="24606" y="164379"/>
                </a:cubicBezTo>
                <a:cubicBezTo>
                  <a:pt x="24606" y="164379"/>
                  <a:pt x="24606" y="164379"/>
                  <a:pt x="24606" y="178667"/>
                </a:cubicBezTo>
                <a:cubicBezTo>
                  <a:pt x="24606" y="181264"/>
                  <a:pt x="23283" y="182563"/>
                  <a:pt x="20638" y="182563"/>
                </a:cubicBezTo>
                <a:cubicBezTo>
                  <a:pt x="17992" y="182563"/>
                  <a:pt x="16669" y="181264"/>
                  <a:pt x="16669" y="178667"/>
                </a:cubicBezTo>
                <a:cubicBezTo>
                  <a:pt x="16669" y="178667"/>
                  <a:pt x="16669" y="178667"/>
                  <a:pt x="16669" y="164379"/>
                </a:cubicBezTo>
                <a:cubicBezTo>
                  <a:pt x="14023" y="163080"/>
                  <a:pt x="12700" y="160482"/>
                  <a:pt x="12700" y="157885"/>
                </a:cubicBezTo>
                <a:cubicBezTo>
                  <a:pt x="12700" y="153988"/>
                  <a:pt x="14023" y="151390"/>
                  <a:pt x="16669" y="150091"/>
                </a:cubicBezTo>
                <a:cubicBezTo>
                  <a:pt x="16669" y="150091"/>
                  <a:pt x="16669" y="150091"/>
                  <a:pt x="16669" y="86447"/>
                </a:cubicBezTo>
                <a:cubicBezTo>
                  <a:pt x="16669" y="85148"/>
                  <a:pt x="17992" y="82550"/>
                  <a:pt x="20638" y="82550"/>
                </a:cubicBezTo>
                <a:close/>
                <a:moveTo>
                  <a:pt x="165100" y="58738"/>
                </a:moveTo>
                <a:cubicBezTo>
                  <a:pt x="158086" y="58738"/>
                  <a:pt x="152400" y="62292"/>
                  <a:pt x="152400" y="66676"/>
                </a:cubicBezTo>
                <a:cubicBezTo>
                  <a:pt x="152400" y="71060"/>
                  <a:pt x="158086" y="74614"/>
                  <a:pt x="165100" y="74614"/>
                </a:cubicBezTo>
                <a:cubicBezTo>
                  <a:pt x="172114" y="74614"/>
                  <a:pt x="177800" y="71060"/>
                  <a:pt x="177800" y="66676"/>
                </a:cubicBezTo>
                <a:cubicBezTo>
                  <a:pt x="177800" y="62292"/>
                  <a:pt x="172114" y="58738"/>
                  <a:pt x="165100" y="58738"/>
                </a:cubicBezTo>
                <a:close/>
                <a:moveTo>
                  <a:pt x="165100" y="0"/>
                </a:moveTo>
                <a:lnTo>
                  <a:pt x="331788" y="66675"/>
                </a:lnTo>
                <a:lnTo>
                  <a:pt x="165100" y="149225"/>
                </a:lnTo>
                <a:lnTo>
                  <a:pt x="0" y="666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161701" y="1012014"/>
            <a:ext cx="8412480" cy="16605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4800" dirty="0" smtClean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2019年西北大学法学院PPT模板</a:t>
            </a:r>
            <a:endParaRPr lang="zh-CN" altLang="en-US" sz="5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5400" dirty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9591675" y="4743216"/>
            <a:ext cx="219643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pin heiti" charset="-122"/>
                <a:ea typeface="inpin heiti" charset="-122"/>
              </a:rPr>
              <a:t>答辩人：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inpin heiti" charset="-122"/>
                <a:ea typeface="inpin heiti" charset="-122"/>
              </a:rPr>
              <a:t>XXXX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inpin heiti" charset="-122"/>
              <a:ea typeface="inpin heiti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pin heiti" charset="-122"/>
                <a:ea typeface="inpin heiti" charset="-122"/>
              </a:rPr>
              <a:t>班级：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inpin heiti" charset="-122"/>
                <a:ea typeface="inpin heiti" charset="-122"/>
              </a:rPr>
              <a:t>XXXXXXX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inpin heiti" charset="-122"/>
              <a:ea typeface="inpin heiti" charset="-122"/>
            </a:endParaRPr>
          </a:p>
          <a:p>
            <a:pPr>
              <a:lnSpc>
                <a:spcPct val="20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npin heiti" charset="-122"/>
                <a:ea typeface="inpin heiti" charset="-122"/>
              </a:rPr>
              <a:t>指导老师：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inpin heiti" charset="-122"/>
                <a:ea typeface="inpin heiti" charset="-122"/>
              </a:rPr>
              <a:t>XXXXX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40" name="knolwedge_73360"/>
          <p:cNvSpPr>
            <a:spLocks noChangeAspect="1"/>
          </p:cNvSpPr>
          <p:nvPr/>
        </p:nvSpPr>
        <p:spPr bwMode="auto">
          <a:xfrm>
            <a:off x="9304130" y="5034686"/>
            <a:ext cx="186148" cy="200542"/>
          </a:xfrm>
          <a:custGeom>
            <a:avLst/>
            <a:gdLst>
              <a:gd name="T0" fmla="*/ 233 w 238"/>
              <a:gd name="T1" fmla="*/ 236 h 256"/>
              <a:gd name="T2" fmla="*/ 173 w 238"/>
              <a:gd name="T3" fmla="*/ 210 h 256"/>
              <a:gd name="T4" fmla="*/ 168 w 238"/>
              <a:gd name="T5" fmla="*/ 207 h 256"/>
              <a:gd name="T6" fmla="*/ 164 w 238"/>
              <a:gd name="T7" fmla="*/ 195 h 256"/>
              <a:gd name="T8" fmla="*/ 159 w 238"/>
              <a:gd name="T9" fmla="*/ 189 h 256"/>
              <a:gd name="T10" fmla="*/ 157 w 238"/>
              <a:gd name="T11" fmla="*/ 186 h 256"/>
              <a:gd name="T12" fmla="*/ 158 w 238"/>
              <a:gd name="T13" fmla="*/ 167 h 256"/>
              <a:gd name="T14" fmla="*/ 167 w 238"/>
              <a:gd name="T15" fmla="*/ 149 h 256"/>
              <a:gd name="T16" fmla="*/ 178 w 238"/>
              <a:gd name="T17" fmla="*/ 113 h 256"/>
              <a:gd name="T18" fmla="*/ 172 w 238"/>
              <a:gd name="T19" fmla="*/ 109 h 256"/>
              <a:gd name="T20" fmla="*/ 179 w 238"/>
              <a:gd name="T21" fmla="*/ 77 h 256"/>
              <a:gd name="T22" fmla="*/ 180 w 238"/>
              <a:gd name="T23" fmla="*/ 84 h 256"/>
              <a:gd name="T24" fmla="*/ 180 w 238"/>
              <a:gd name="T25" fmla="*/ 86 h 256"/>
              <a:gd name="T26" fmla="*/ 216 w 238"/>
              <a:gd name="T27" fmla="*/ 63 h 256"/>
              <a:gd name="T28" fmla="*/ 119 w 238"/>
              <a:gd name="T29" fmla="*/ 0 h 256"/>
              <a:gd name="T30" fmla="*/ 21 w 238"/>
              <a:gd name="T31" fmla="*/ 63 h 256"/>
              <a:gd name="T32" fmla="*/ 30 w 238"/>
              <a:gd name="T33" fmla="*/ 69 h 256"/>
              <a:gd name="T34" fmla="*/ 30 w 238"/>
              <a:gd name="T35" fmla="*/ 82 h 256"/>
              <a:gd name="T36" fmla="*/ 27 w 238"/>
              <a:gd name="T37" fmla="*/ 85 h 256"/>
              <a:gd name="T38" fmla="*/ 29 w 238"/>
              <a:gd name="T39" fmla="*/ 89 h 256"/>
              <a:gd name="T40" fmla="*/ 21 w 238"/>
              <a:gd name="T41" fmla="*/ 133 h 256"/>
              <a:gd name="T42" fmla="*/ 41 w 238"/>
              <a:gd name="T43" fmla="*/ 133 h 256"/>
              <a:gd name="T44" fmla="*/ 33 w 238"/>
              <a:gd name="T45" fmla="*/ 89 h 256"/>
              <a:gd name="T46" fmla="*/ 35 w 238"/>
              <a:gd name="T47" fmla="*/ 85 h 256"/>
              <a:gd name="T48" fmla="*/ 32 w 238"/>
              <a:gd name="T49" fmla="*/ 82 h 256"/>
              <a:gd name="T50" fmla="*/ 32 w 238"/>
              <a:gd name="T51" fmla="*/ 70 h 256"/>
              <a:gd name="T52" fmla="*/ 57 w 238"/>
              <a:gd name="T53" fmla="*/ 86 h 256"/>
              <a:gd name="T54" fmla="*/ 57 w 238"/>
              <a:gd name="T55" fmla="*/ 85 h 256"/>
              <a:gd name="T56" fmla="*/ 58 w 238"/>
              <a:gd name="T57" fmla="*/ 92 h 256"/>
              <a:gd name="T58" fmla="*/ 67 w 238"/>
              <a:gd name="T59" fmla="*/ 109 h 256"/>
              <a:gd name="T60" fmla="*/ 67 w 238"/>
              <a:gd name="T61" fmla="*/ 110 h 256"/>
              <a:gd name="T62" fmla="*/ 67 w 238"/>
              <a:gd name="T63" fmla="*/ 110 h 256"/>
              <a:gd name="T64" fmla="*/ 65 w 238"/>
              <a:gd name="T65" fmla="*/ 113 h 256"/>
              <a:gd name="T66" fmla="*/ 62 w 238"/>
              <a:gd name="T67" fmla="*/ 118 h 256"/>
              <a:gd name="T68" fmla="*/ 66 w 238"/>
              <a:gd name="T69" fmla="*/ 138 h 256"/>
              <a:gd name="T70" fmla="*/ 70 w 238"/>
              <a:gd name="T71" fmla="*/ 148 h 256"/>
              <a:gd name="T72" fmla="*/ 80 w 238"/>
              <a:gd name="T73" fmla="*/ 166 h 256"/>
              <a:gd name="T74" fmla="*/ 82 w 238"/>
              <a:gd name="T75" fmla="*/ 170 h 256"/>
              <a:gd name="T76" fmla="*/ 80 w 238"/>
              <a:gd name="T77" fmla="*/ 186 h 256"/>
              <a:gd name="T78" fmla="*/ 77 w 238"/>
              <a:gd name="T79" fmla="*/ 189 h 256"/>
              <a:gd name="T80" fmla="*/ 71 w 238"/>
              <a:gd name="T81" fmla="*/ 195 h 256"/>
              <a:gd name="T82" fmla="*/ 67 w 238"/>
              <a:gd name="T83" fmla="*/ 206 h 256"/>
              <a:gd name="T84" fmla="*/ 64 w 238"/>
              <a:gd name="T85" fmla="*/ 209 h 256"/>
              <a:gd name="T86" fmla="*/ 41 w 238"/>
              <a:gd name="T87" fmla="*/ 217 h 256"/>
              <a:gd name="T88" fmla="*/ 4 w 238"/>
              <a:gd name="T89" fmla="*/ 237 h 256"/>
              <a:gd name="T90" fmla="*/ 2 w 238"/>
              <a:gd name="T91" fmla="*/ 256 h 256"/>
              <a:gd name="T92" fmla="*/ 235 w 238"/>
              <a:gd name="T93" fmla="*/ 256 h 256"/>
              <a:gd name="T94" fmla="*/ 233 w 238"/>
              <a:gd name="T95" fmla="*/ 236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38" h="256">
                <a:moveTo>
                  <a:pt x="233" y="236"/>
                </a:moveTo>
                <a:cubicBezTo>
                  <a:pt x="210" y="226"/>
                  <a:pt x="197" y="218"/>
                  <a:pt x="173" y="210"/>
                </a:cubicBezTo>
                <a:cubicBezTo>
                  <a:pt x="171" y="209"/>
                  <a:pt x="169" y="208"/>
                  <a:pt x="168" y="207"/>
                </a:cubicBezTo>
                <a:cubicBezTo>
                  <a:pt x="166" y="203"/>
                  <a:pt x="165" y="199"/>
                  <a:pt x="164" y="195"/>
                </a:cubicBezTo>
                <a:cubicBezTo>
                  <a:pt x="163" y="193"/>
                  <a:pt x="162" y="190"/>
                  <a:pt x="159" y="189"/>
                </a:cubicBezTo>
                <a:cubicBezTo>
                  <a:pt x="158" y="189"/>
                  <a:pt x="157" y="187"/>
                  <a:pt x="157" y="186"/>
                </a:cubicBezTo>
                <a:cubicBezTo>
                  <a:pt x="157" y="177"/>
                  <a:pt x="154" y="171"/>
                  <a:pt x="158" y="167"/>
                </a:cubicBezTo>
                <a:cubicBezTo>
                  <a:pt x="165" y="161"/>
                  <a:pt x="164" y="153"/>
                  <a:pt x="167" y="149"/>
                </a:cubicBezTo>
                <a:cubicBezTo>
                  <a:pt x="171" y="145"/>
                  <a:pt x="180" y="117"/>
                  <a:pt x="178" y="113"/>
                </a:cubicBezTo>
                <a:cubicBezTo>
                  <a:pt x="176" y="109"/>
                  <a:pt x="170" y="111"/>
                  <a:pt x="172" y="109"/>
                </a:cubicBezTo>
                <a:cubicBezTo>
                  <a:pt x="177" y="102"/>
                  <a:pt x="179" y="89"/>
                  <a:pt x="179" y="77"/>
                </a:cubicBezTo>
                <a:cubicBezTo>
                  <a:pt x="180" y="79"/>
                  <a:pt x="180" y="81"/>
                  <a:pt x="180" y="84"/>
                </a:cubicBezTo>
                <a:cubicBezTo>
                  <a:pt x="180" y="86"/>
                  <a:pt x="180" y="86"/>
                  <a:pt x="180" y="86"/>
                </a:cubicBezTo>
                <a:cubicBezTo>
                  <a:pt x="216" y="63"/>
                  <a:pt x="216" y="63"/>
                  <a:pt x="216" y="63"/>
                </a:cubicBezTo>
                <a:cubicBezTo>
                  <a:pt x="119" y="0"/>
                  <a:pt x="119" y="0"/>
                  <a:pt x="119" y="0"/>
                </a:cubicBezTo>
                <a:cubicBezTo>
                  <a:pt x="21" y="63"/>
                  <a:pt x="21" y="63"/>
                  <a:pt x="21" y="63"/>
                </a:cubicBezTo>
                <a:cubicBezTo>
                  <a:pt x="30" y="69"/>
                  <a:pt x="30" y="69"/>
                  <a:pt x="30" y="69"/>
                </a:cubicBezTo>
                <a:cubicBezTo>
                  <a:pt x="30" y="82"/>
                  <a:pt x="30" y="82"/>
                  <a:pt x="30" y="82"/>
                </a:cubicBezTo>
                <a:cubicBezTo>
                  <a:pt x="29" y="82"/>
                  <a:pt x="27" y="84"/>
                  <a:pt x="27" y="85"/>
                </a:cubicBezTo>
                <a:cubicBezTo>
                  <a:pt x="27" y="87"/>
                  <a:pt x="28" y="88"/>
                  <a:pt x="29" y="89"/>
                </a:cubicBezTo>
                <a:cubicBezTo>
                  <a:pt x="21" y="133"/>
                  <a:pt x="21" y="133"/>
                  <a:pt x="21" y="133"/>
                </a:cubicBezTo>
                <a:cubicBezTo>
                  <a:pt x="41" y="133"/>
                  <a:pt x="41" y="133"/>
                  <a:pt x="41" y="133"/>
                </a:cubicBezTo>
                <a:cubicBezTo>
                  <a:pt x="33" y="89"/>
                  <a:pt x="33" y="89"/>
                  <a:pt x="33" y="89"/>
                </a:cubicBezTo>
                <a:cubicBezTo>
                  <a:pt x="34" y="88"/>
                  <a:pt x="35" y="87"/>
                  <a:pt x="35" y="85"/>
                </a:cubicBezTo>
                <a:cubicBezTo>
                  <a:pt x="35" y="84"/>
                  <a:pt x="34" y="82"/>
                  <a:pt x="32" y="82"/>
                </a:cubicBezTo>
                <a:cubicBezTo>
                  <a:pt x="32" y="70"/>
                  <a:pt x="32" y="70"/>
                  <a:pt x="32" y="70"/>
                </a:cubicBezTo>
                <a:cubicBezTo>
                  <a:pt x="57" y="86"/>
                  <a:pt x="57" y="86"/>
                  <a:pt x="57" y="86"/>
                </a:cubicBezTo>
                <a:cubicBezTo>
                  <a:pt x="57" y="85"/>
                  <a:pt x="57" y="85"/>
                  <a:pt x="57" y="85"/>
                </a:cubicBezTo>
                <a:cubicBezTo>
                  <a:pt x="57" y="87"/>
                  <a:pt x="57" y="89"/>
                  <a:pt x="58" y="92"/>
                </a:cubicBezTo>
                <a:cubicBezTo>
                  <a:pt x="60" y="100"/>
                  <a:pt x="64" y="100"/>
                  <a:pt x="67" y="109"/>
                </a:cubicBezTo>
                <a:cubicBezTo>
                  <a:pt x="67" y="109"/>
                  <a:pt x="67" y="110"/>
                  <a:pt x="67" y="110"/>
                </a:cubicBezTo>
                <a:cubicBezTo>
                  <a:pt x="67" y="110"/>
                  <a:pt x="67" y="110"/>
                  <a:pt x="67" y="110"/>
                </a:cubicBezTo>
                <a:cubicBezTo>
                  <a:pt x="66" y="111"/>
                  <a:pt x="66" y="113"/>
                  <a:pt x="65" y="113"/>
                </a:cubicBezTo>
                <a:cubicBezTo>
                  <a:pt x="61" y="114"/>
                  <a:pt x="61" y="116"/>
                  <a:pt x="62" y="118"/>
                </a:cubicBezTo>
                <a:cubicBezTo>
                  <a:pt x="62" y="120"/>
                  <a:pt x="65" y="133"/>
                  <a:pt x="66" y="138"/>
                </a:cubicBezTo>
                <a:cubicBezTo>
                  <a:pt x="67" y="141"/>
                  <a:pt x="70" y="144"/>
                  <a:pt x="70" y="148"/>
                </a:cubicBezTo>
                <a:cubicBezTo>
                  <a:pt x="72" y="155"/>
                  <a:pt x="75" y="161"/>
                  <a:pt x="80" y="166"/>
                </a:cubicBezTo>
                <a:cubicBezTo>
                  <a:pt x="81" y="167"/>
                  <a:pt x="82" y="169"/>
                  <a:pt x="82" y="170"/>
                </a:cubicBezTo>
                <a:cubicBezTo>
                  <a:pt x="81" y="175"/>
                  <a:pt x="81" y="181"/>
                  <a:pt x="80" y="186"/>
                </a:cubicBezTo>
                <a:cubicBezTo>
                  <a:pt x="80" y="187"/>
                  <a:pt x="78" y="189"/>
                  <a:pt x="77" y="189"/>
                </a:cubicBezTo>
                <a:cubicBezTo>
                  <a:pt x="73" y="190"/>
                  <a:pt x="72" y="193"/>
                  <a:pt x="71" y="195"/>
                </a:cubicBezTo>
                <a:cubicBezTo>
                  <a:pt x="70" y="199"/>
                  <a:pt x="69" y="203"/>
                  <a:pt x="67" y="206"/>
                </a:cubicBezTo>
                <a:cubicBezTo>
                  <a:pt x="67" y="207"/>
                  <a:pt x="65" y="209"/>
                  <a:pt x="64" y="209"/>
                </a:cubicBezTo>
                <a:cubicBezTo>
                  <a:pt x="56" y="212"/>
                  <a:pt x="49" y="214"/>
                  <a:pt x="41" y="217"/>
                </a:cubicBezTo>
                <a:cubicBezTo>
                  <a:pt x="33" y="220"/>
                  <a:pt x="12" y="233"/>
                  <a:pt x="4" y="237"/>
                </a:cubicBezTo>
                <a:cubicBezTo>
                  <a:pt x="0" y="239"/>
                  <a:pt x="2" y="256"/>
                  <a:pt x="2" y="256"/>
                </a:cubicBezTo>
                <a:cubicBezTo>
                  <a:pt x="235" y="256"/>
                  <a:pt x="235" y="256"/>
                  <a:pt x="235" y="256"/>
                </a:cubicBezTo>
                <a:cubicBezTo>
                  <a:pt x="235" y="256"/>
                  <a:pt x="238" y="238"/>
                  <a:pt x="233" y="2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8" name="knolwedge_73360"/>
          <p:cNvSpPr>
            <a:spLocks noChangeAspect="1"/>
          </p:cNvSpPr>
          <p:nvPr/>
        </p:nvSpPr>
        <p:spPr bwMode="auto">
          <a:xfrm>
            <a:off x="9296933" y="5601435"/>
            <a:ext cx="200542" cy="178472"/>
          </a:xfrm>
          <a:custGeom>
            <a:avLst/>
            <a:gdLst>
              <a:gd name="connsiteX0" fmla="*/ 276225 w 331788"/>
              <a:gd name="connsiteY0" fmla="*/ 217487 h 295275"/>
              <a:gd name="connsiteX1" fmla="*/ 314325 w 331788"/>
              <a:gd name="connsiteY1" fmla="*/ 256381 h 295275"/>
              <a:gd name="connsiteX2" fmla="*/ 276225 w 331788"/>
              <a:gd name="connsiteY2" fmla="*/ 295275 h 295275"/>
              <a:gd name="connsiteX3" fmla="*/ 238125 w 331788"/>
              <a:gd name="connsiteY3" fmla="*/ 256381 h 295275"/>
              <a:gd name="connsiteX4" fmla="*/ 276225 w 331788"/>
              <a:gd name="connsiteY4" fmla="*/ 217487 h 295275"/>
              <a:gd name="connsiteX5" fmla="*/ 166687 w 331788"/>
              <a:gd name="connsiteY5" fmla="*/ 217487 h 295275"/>
              <a:gd name="connsiteX6" fmla="*/ 204787 w 331788"/>
              <a:gd name="connsiteY6" fmla="*/ 256381 h 295275"/>
              <a:gd name="connsiteX7" fmla="*/ 166687 w 331788"/>
              <a:gd name="connsiteY7" fmla="*/ 295275 h 295275"/>
              <a:gd name="connsiteX8" fmla="*/ 128587 w 331788"/>
              <a:gd name="connsiteY8" fmla="*/ 256381 h 295275"/>
              <a:gd name="connsiteX9" fmla="*/ 166687 w 331788"/>
              <a:gd name="connsiteY9" fmla="*/ 217487 h 295275"/>
              <a:gd name="connsiteX10" fmla="*/ 55562 w 331788"/>
              <a:gd name="connsiteY10" fmla="*/ 217487 h 295275"/>
              <a:gd name="connsiteX11" fmla="*/ 93662 w 331788"/>
              <a:gd name="connsiteY11" fmla="*/ 256381 h 295275"/>
              <a:gd name="connsiteX12" fmla="*/ 55562 w 331788"/>
              <a:gd name="connsiteY12" fmla="*/ 295275 h 295275"/>
              <a:gd name="connsiteX13" fmla="*/ 17462 w 331788"/>
              <a:gd name="connsiteY13" fmla="*/ 256381 h 295275"/>
              <a:gd name="connsiteX14" fmla="*/ 55562 w 331788"/>
              <a:gd name="connsiteY14" fmla="*/ 217487 h 295275"/>
              <a:gd name="connsiteX15" fmla="*/ 255587 w 331788"/>
              <a:gd name="connsiteY15" fmla="*/ 174625 h 295275"/>
              <a:gd name="connsiteX16" fmla="*/ 263525 w 331788"/>
              <a:gd name="connsiteY16" fmla="*/ 174625 h 295275"/>
              <a:gd name="connsiteX17" fmla="*/ 263525 w 331788"/>
              <a:gd name="connsiteY17" fmla="*/ 192088 h 295275"/>
              <a:gd name="connsiteX18" fmla="*/ 255587 w 331788"/>
              <a:gd name="connsiteY18" fmla="*/ 192088 h 295275"/>
              <a:gd name="connsiteX19" fmla="*/ 259556 w 331788"/>
              <a:gd name="connsiteY19" fmla="*/ 19050 h 295275"/>
              <a:gd name="connsiteX20" fmla="*/ 227012 w 331788"/>
              <a:gd name="connsiteY20" fmla="*/ 51594 h 295275"/>
              <a:gd name="connsiteX21" fmla="*/ 259556 w 331788"/>
              <a:gd name="connsiteY21" fmla="*/ 84138 h 295275"/>
              <a:gd name="connsiteX22" fmla="*/ 292100 w 331788"/>
              <a:gd name="connsiteY22" fmla="*/ 51594 h 295275"/>
              <a:gd name="connsiteX23" fmla="*/ 259556 w 331788"/>
              <a:gd name="connsiteY23" fmla="*/ 19050 h 295275"/>
              <a:gd name="connsiteX24" fmla="*/ 0 w 331788"/>
              <a:gd name="connsiteY24" fmla="*/ 0 h 295275"/>
              <a:gd name="connsiteX25" fmla="*/ 331788 w 331788"/>
              <a:gd name="connsiteY25" fmla="*/ 0 h 295275"/>
              <a:gd name="connsiteX26" fmla="*/ 331788 w 331788"/>
              <a:gd name="connsiteY26" fmla="*/ 192088 h 295275"/>
              <a:gd name="connsiteX27" fmla="*/ 287338 w 331788"/>
              <a:gd name="connsiteY27" fmla="*/ 192088 h 295275"/>
              <a:gd name="connsiteX28" fmla="*/ 287338 w 331788"/>
              <a:gd name="connsiteY28" fmla="*/ 161925 h 295275"/>
              <a:gd name="connsiteX29" fmla="*/ 288926 w 331788"/>
              <a:gd name="connsiteY29" fmla="*/ 161925 h 295275"/>
              <a:gd name="connsiteX30" fmla="*/ 290513 w 331788"/>
              <a:gd name="connsiteY30" fmla="*/ 150813 h 295275"/>
              <a:gd name="connsiteX31" fmla="*/ 300038 w 331788"/>
              <a:gd name="connsiteY31" fmla="*/ 150813 h 295275"/>
              <a:gd name="connsiteX32" fmla="*/ 298451 w 331788"/>
              <a:gd name="connsiteY32" fmla="*/ 90488 h 295275"/>
              <a:gd name="connsiteX33" fmla="*/ 273051 w 331788"/>
              <a:gd name="connsiteY33" fmla="*/ 87313 h 295275"/>
              <a:gd name="connsiteX34" fmla="*/ 261938 w 331788"/>
              <a:gd name="connsiteY34" fmla="*/ 103188 h 295275"/>
              <a:gd name="connsiteX35" fmla="*/ 247651 w 331788"/>
              <a:gd name="connsiteY35" fmla="*/ 87313 h 295275"/>
              <a:gd name="connsiteX36" fmla="*/ 171450 w 331788"/>
              <a:gd name="connsiteY36" fmla="*/ 87313 h 295275"/>
              <a:gd name="connsiteX37" fmla="*/ 171450 w 331788"/>
              <a:gd name="connsiteY37" fmla="*/ 104775 h 295275"/>
              <a:gd name="connsiteX38" fmla="*/ 227013 w 331788"/>
              <a:gd name="connsiteY38" fmla="*/ 104775 h 295275"/>
              <a:gd name="connsiteX39" fmla="*/ 230188 w 331788"/>
              <a:gd name="connsiteY39" fmla="*/ 161925 h 295275"/>
              <a:gd name="connsiteX40" fmla="*/ 233363 w 331788"/>
              <a:gd name="connsiteY40" fmla="*/ 161925 h 295275"/>
              <a:gd name="connsiteX41" fmla="*/ 233363 w 331788"/>
              <a:gd name="connsiteY41" fmla="*/ 192088 h 295275"/>
              <a:gd name="connsiteX42" fmla="*/ 0 w 331788"/>
              <a:gd name="connsiteY42" fmla="*/ 192088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31788" h="295275">
                <a:moveTo>
                  <a:pt x="276225" y="217487"/>
                </a:moveTo>
                <a:cubicBezTo>
                  <a:pt x="297267" y="217487"/>
                  <a:pt x="314325" y="234900"/>
                  <a:pt x="314325" y="256381"/>
                </a:cubicBezTo>
                <a:cubicBezTo>
                  <a:pt x="314325" y="277862"/>
                  <a:pt x="297267" y="295275"/>
                  <a:pt x="276225" y="295275"/>
                </a:cubicBezTo>
                <a:cubicBezTo>
                  <a:pt x="255183" y="295275"/>
                  <a:pt x="238125" y="277862"/>
                  <a:pt x="238125" y="256381"/>
                </a:cubicBezTo>
                <a:cubicBezTo>
                  <a:pt x="238125" y="234900"/>
                  <a:pt x="255183" y="217487"/>
                  <a:pt x="276225" y="217487"/>
                </a:cubicBezTo>
                <a:close/>
                <a:moveTo>
                  <a:pt x="166687" y="217487"/>
                </a:moveTo>
                <a:cubicBezTo>
                  <a:pt x="187729" y="217487"/>
                  <a:pt x="204787" y="234900"/>
                  <a:pt x="204787" y="256381"/>
                </a:cubicBezTo>
                <a:cubicBezTo>
                  <a:pt x="204787" y="277862"/>
                  <a:pt x="187729" y="295275"/>
                  <a:pt x="166687" y="295275"/>
                </a:cubicBezTo>
                <a:cubicBezTo>
                  <a:pt x="145645" y="295275"/>
                  <a:pt x="128587" y="277862"/>
                  <a:pt x="128587" y="256381"/>
                </a:cubicBezTo>
                <a:cubicBezTo>
                  <a:pt x="128587" y="234900"/>
                  <a:pt x="145645" y="217487"/>
                  <a:pt x="166687" y="217487"/>
                </a:cubicBezTo>
                <a:close/>
                <a:moveTo>
                  <a:pt x="55562" y="217487"/>
                </a:moveTo>
                <a:cubicBezTo>
                  <a:pt x="76604" y="217487"/>
                  <a:pt x="93662" y="234900"/>
                  <a:pt x="93662" y="256381"/>
                </a:cubicBezTo>
                <a:cubicBezTo>
                  <a:pt x="93662" y="277862"/>
                  <a:pt x="76604" y="295275"/>
                  <a:pt x="55562" y="295275"/>
                </a:cubicBezTo>
                <a:cubicBezTo>
                  <a:pt x="34520" y="295275"/>
                  <a:pt x="17462" y="277862"/>
                  <a:pt x="17462" y="256381"/>
                </a:cubicBezTo>
                <a:cubicBezTo>
                  <a:pt x="17462" y="234900"/>
                  <a:pt x="34520" y="217487"/>
                  <a:pt x="55562" y="217487"/>
                </a:cubicBezTo>
                <a:close/>
                <a:moveTo>
                  <a:pt x="255587" y="174625"/>
                </a:moveTo>
                <a:lnTo>
                  <a:pt x="263525" y="174625"/>
                </a:lnTo>
                <a:lnTo>
                  <a:pt x="263525" y="192088"/>
                </a:lnTo>
                <a:lnTo>
                  <a:pt x="255587" y="192088"/>
                </a:lnTo>
                <a:close/>
                <a:moveTo>
                  <a:pt x="259556" y="19050"/>
                </a:moveTo>
                <a:cubicBezTo>
                  <a:pt x="241582" y="19050"/>
                  <a:pt x="227012" y="33620"/>
                  <a:pt x="227012" y="51594"/>
                </a:cubicBezTo>
                <a:cubicBezTo>
                  <a:pt x="227012" y="69568"/>
                  <a:pt x="241582" y="84138"/>
                  <a:pt x="259556" y="84138"/>
                </a:cubicBezTo>
                <a:cubicBezTo>
                  <a:pt x="277530" y="84138"/>
                  <a:pt x="292100" y="69568"/>
                  <a:pt x="292100" y="51594"/>
                </a:cubicBezTo>
                <a:cubicBezTo>
                  <a:pt x="292100" y="33620"/>
                  <a:pt x="277530" y="19050"/>
                  <a:pt x="259556" y="19050"/>
                </a:cubicBezTo>
                <a:close/>
                <a:moveTo>
                  <a:pt x="0" y="0"/>
                </a:moveTo>
                <a:lnTo>
                  <a:pt x="331788" y="0"/>
                </a:lnTo>
                <a:lnTo>
                  <a:pt x="331788" y="192088"/>
                </a:lnTo>
                <a:lnTo>
                  <a:pt x="287338" y="192088"/>
                </a:lnTo>
                <a:lnTo>
                  <a:pt x="287338" y="161925"/>
                </a:lnTo>
                <a:lnTo>
                  <a:pt x="288926" y="161925"/>
                </a:lnTo>
                <a:lnTo>
                  <a:pt x="290513" y="150813"/>
                </a:lnTo>
                <a:lnTo>
                  <a:pt x="300038" y="150813"/>
                </a:lnTo>
                <a:lnTo>
                  <a:pt x="298451" y="90488"/>
                </a:lnTo>
                <a:lnTo>
                  <a:pt x="273051" y="87313"/>
                </a:lnTo>
                <a:lnTo>
                  <a:pt x="261938" y="103188"/>
                </a:lnTo>
                <a:lnTo>
                  <a:pt x="247651" y="87313"/>
                </a:lnTo>
                <a:lnTo>
                  <a:pt x="171450" y="87313"/>
                </a:lnTo>
                <a:lnTo>
                  <a:pt x="171450" y="104775"/>
                </a:lnTo>
                <a:lnTo>
                  <a:pt x="227013" y="104775"/>
                </a:lnTo>
                <a:lnTo>
                  <a:pt x="230188" y="161925"/>
                </a:lnTo>
                <a:lnTo>
                  <a:pt x="233363" y="161925"/>
                </a:lnTo>
                <a:lnTo>
                  <a:pt x="233363" y="192088"/>
                </a:lnTo>
                <a:lnTo>
                  <a:pt x="0" y="1920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9" name="knolwedge_73360"/>
          <p:cNvSpPr>
            <a:spLocks noChangeAspect="1"/>
          </p:cNvSpPr>
          <p:nvPr/>
        </p:nvSpPr>
        <p:spPr bwMode="auto">
          <a:xfrm>
            <a:off x="9343368" y="6131358"/>
            <a:ext cx="107674" cy="216364"/>
          </a:xfrm>
          <a:custGeom>
            <a:avLst/>
            <a:gdLst>
              <a:gd name="connsiteX0" fmla="*/ 84138 w 168275"/>
              <a:gd name="connsiteY0" fmla="*/ 106363 h 338138"/>
              <a:gd name="connsiteX1" fmla="*/ 168275 w 168275"/>
              <a:gd name="connsiteY1" fmla="*/ 169574 h 338138"/>
              <a:gd name="connsiteX2" fmla="*/ 168275 w 168275"/>
              <a:gd name="connsiteY2" fmla="*/ 211715 h 338138"/>
              <a:gd name="connsiteX3" fmla="*/ 147241 w 168275"/>
              <a:gd name="connsiteY3" fmla="*/ 232786 h 338138"/>
              <a:gd name="connsiteX4" fmla="*/ 126206 w 168275"/>
              <a:gd name="connsiteY4" fmla="*/ 232786 h 338138"/>
              <a:gd name="connsiteX5" fmla="*/ 126206 w 168275"/>
              <a:gd name="connsiteY5" fmla="*/ 317068 h 338138"/>
              <a:gd name="connsiteX6" fmla="*/ 105172 w 168275"/>
              <a:gd name="connsiteY6" fmla="*/ 338138 h 338138"/>
              <a:gd name="connsiteX7" fmla="*/ 63103 w 168275"/>
              <a:gd name="connsiteY7" fmla="*/ 338138 h 338138"/>
              <a:gd name="connsiteX8" fmla="*/ 42069 w 168275"/>
              <a:gd name="connsiteY8" fmla="*/ 317068 h 338138"/>
              <a:gd name="connsiteX9" fmla="*/ 42069 w 168275"/>
              <a:gd name="connsiteY9" fmla="*/ 232786 h 338138"/>
              <a:gd name="connsiteX10" fmla="*/ 21035 w 168275"/>
              <a:gd name="connsiteY10" fmla="*/ 232786 h 338138"/>
              <a:gd name="connsiteX11" fmla="*/ 0 w 168275"/>
              <a:gd name="connsiteY11" fmla="*/ 211715 h 338138"/>
              <a:gd name="connsiteX12" fmla="*/ 0 w 168275"/>
              <a:gd name="connsiteY12" fmla="*/ 169574 h 338138"/>
              <a:gd name="connsiteX13" fmla="*/ 84138 w 168275"/>
              <a:gd name="connsiteY13" fmla="*/ 106363 h 338138"/>
              <a:gd name="connsiteX14" fmla="*/ 83344 w 168275"/>
              <a:gd name="connsiteY14" fmla="*/ 0 h 338138"/>
              <a:gd name="connsiteX15" fmla="*/ 125413 w 168275"/>
              <a:gd name="connsiteY15" fmla="*/ 42069 h 338138"/>
              <a:gd name="connsiteX16" fmla="*/ 83344 w 168275"/>
              <a:gd name="connsiteY16" fmla="*/ 84138 h 338138"/>
              <a:gd name="connsiteX17" fmla="*/ 41275 w 168275"/>
              <a:gd name="connsiteY17" fmla="*/ 42069 h 338138"/>
              <a:gd name="connsiteX18" fmla="*/ 83344 w 168275"/>
              <a:gd name="connsiteY18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8275" h="338138">
                <a:moveTo>
                  <a:pt x="84138" y="106363"/>
                </a:moveTo>
                <a:cubicBezTo>
                  <a:pt x="131465" y="106363"/>
                  <a:pt x="168275" y="134018"/>
                  <a:pt x="168275" y="169574"/>
                </a:cubicBezTo>
                <a:cubicBezTo>
                  <a:pt x="168275" y="169574"/>
                  <a:pt x="168275" y="169574"/>
                  <a:pt x="168275" y="211715"/>
                </a:cubicBezTo>
                <a:cubicBezTo>
                  <a:pt x="168275" y="223567"/>
                  <a:pt x="159073" y="232786"/>
                  <a:pt x="147241" y="232786"/>
                </a:cubicBezTo>
                <a:cubicBezTo>
                  <a:pt x="147241" y="232786"/>
                  <a:pt x="147241" y="232786"/>
                  <a:pt x="126206" y="232786"/>
                </a:cubicBezTo>
                <a:cubicBezTo>
                  <a:pt x="126206" y="232786"/>
                  <a:pt x="126206" y="232786"/>
                  <a:pt x="126206" y="317068"/>
                </a:cubicBezTo>
                <a:cubicBezTo>
                  <a:pt x="126206" y="328920"/>
                  <a:pt x="117004" y="338138"/>
                  <a:pt x="105172" y="338138"/>
                </a:cubicBezTo>
                <a:cubicBezTo>
                  <a:pt x="105172" y="338138"/>
                  <a:pt x="105172" y="338138"/>
                  <a:pt x="63103" y="338138"/>
                </a:cubicBezTo>
                <a:cubicBezTo>
                  <a:pt x="51272" y="338138"/>
                  <a:pt x="42069" y="328920"/>
                  <a:pt x="42069" y="317068"/>
                </a:cubicBezTo>
                <a:cubicBezTo>
                  <a:pt x="42069" y="317068"/>
                  <a:pt x="42069" y="317068"/>
                  <a:pt x="42069" y="232786"/>
                </a:cubicBezTo>
                <a:cubicBezTo>
                  <a:pt x="42069" y="232786"/>
                  <a:pt x="42069" y="232786"/>
                  <a:pt x="21035" y="232786"/>
                </a:cubicBezTo>
                <a:cubicBezTo>
                  <a:pt x="9203" y="232786"/>
                  <a:pt x="0" y="223567"/>
                  <a:pt x="0" y="211715"/>
                </a:cubicBezTo>
                <a:cubicBezTo>
                  <a:pt x="0" y="211715"/>
                  <a:pt x="0" y="211715"/>
                  <a:pt x="0" y="169574"/>
                </a:cubicBezTo>
                <a:cubicBezTo>
                  <a:pt x="0" y="134018"/>
                  <a:pt x="36810" y="106363"/>
                  <a:pt x="84138" y="106363"/>
                </a:cubicBezTo>
                <a:close/>
                <a:moveTo>
                  <a:pt x="83344" y="0"/>
                </a:moveTo>
                <a:cubicBezTo>
                  <a:pt x="106578" y="0"/>
                  <a:pt x="125413" y="18835"/>
                  <a:pt x="125413" y="42069"/>
                </a:cubicBezTo>
                <a:cubicBezTo>
                  <a:pt x="125413" y="65303"/>
                  <a:pt x="106578" y="84138"/>
                  <a:pt x="83344" y="84138"/>
                </a:cubicBezTo>
                <a:cubicBezTo>
                  <a:pt x="60110" y="84138"/>
                  <a:pt x="41275" y="65303"/>
                  <a:pt x="41275" y="42069"/>
                </a:cubicBezTo>
                <a:cubicBezTo>
                  <a:pt x="41275" y="18835"/>
                  <a:pt x="60110" y="0"/>
                  <a:pt x="833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3190548" y="2481943"/>
            <a:ext cx="1325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inpin heiti" charset="-122"/>
                <a:ea typeface="inpin heiti" charset="-122"/>
              </a:rPr>
              <a:t>时间：</a:t>
            </a:r>
            <a:r>
              <a:rPr lang="en-US" altLang="zh-CN" sz="2000" dirty="0" smtClean="0">
                <a:solidFill>
                  <a:schemeClr val="bg1"/>
                </a:solidFill>
                <a:latin typeface="inpin heiti" charset="-122"/>
                <a:ea typeface="inpin heiti" charset="-122"/>
              </a:rPr>
              <a:t>XXX</a:t>
            </a:r>
            <a:endParaRPr lang="en-US" altLang="zh-CN" sz="2000" dirty="0" smtClean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3171597" y="1779273"/>
            <a:ext cx="683685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dirty="0">
                <a:solidFill>
                  <a:schemeClr val="bg1"/>
                </a:solidFill>
                <a:latin typeface="inpin heiti" charset="-122"/>
                <a:ea typeface="inpin heiti" charset="-122"/>
              </a:rPr>
              <a:t>PPT template of Law School of Northwest University in 2019</a:t>
            </a:r>
            <a:endParaRPr lang="en-US" altLang="zh-CN" dirty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3" name="图片 2" descr="图形65644"/>
          <p:cNvPicPr>
            <a:picLocks noChangeAspect="1"/>
          </p:cNvPicPr>
          <p:nvPr/>
        </p:nvPicPr>
        <p:blipFill>
          <a:blip r:embed="rId1"/>
          <a:srcRect l="2172" t="7992" r="5591" b="20861"/>
          <a:stretch>
            <a:fillRect/>
          </a:stretch>
        </p:blipFill>
        <p:spPr>
          <a:xfrm>
            <a:off x="518795" y="5741670"/>
            <a:ext cx="3079750" cy="920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41" grpId="0" bldLvl="0" animBg="1"/>
      <p:bldP spid="42" grpId="0" bldLvl="0" animBg="1"/>
      <p:bldP spid="43" grpId="0" bldLvl="0" animBg="1"/>
      <p:bldP spid="4" grpId="0" bldLvl="0" animBg="1"/>
      <p:bldP spid="32" grpId="0" bldLvl="0" animBg="1"/>
      <p:bldP spid="31" grpId="0"/>
      <p:bldP spid="33" grpId="0"/>
      <p:bldP spid="40" grpId="0" bldLvl="0" animBg="1"/>
      <p:bldP spid="38" grpId="0" bldLvl="0" animBg="1"/>
      <p:bldP spid="39" grpId="0" bldLvl="0" animBg="1"/>
      <p:bldP spid="44" grpId="0"/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03447" y="2620208"/>
            <a:ext cx="1394979" cy="12481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6" name="TextBox 5"/>
          <p:cNvSpPr txBox="1"/>
          <p:nvPr/>
        </p:nvSpPr>
        <p:spPr>
          <a:xfrm>
            <a:off x="1199458" y="2829262"/>
            <a:ext cx="119884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33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533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8265" y="1220755"/>
            <a:ext cx="10081119" cy="662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zh-CN" altLang="en-US" sz="186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西北大学法学院是中国现代法学教育中历史最为悠久的法学院之一，其前身是成立于1907年的陕西法政学堂。</a:t>
            </a:r>
            <a:endParaRPr lang="zh-CN" altLang="en-US" sz="1860" kern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655841" y="2620208"/>
            <a:ext cx="1394979" cy="12481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10" name="TextBox 9"/>
          <p:cNvSpPr txBox="1"/>
          <p:nvPr/>
        </p:nvSpPr>
        <p:spPr>
          <a:xfrm>
            <a:off x="4751852" y="2829262"/>
            <a:ext cx="119884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33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533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400256" y="2620208"/>
            <a:ext cx="1394979" cy="12481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8496267" y="2829262"/>
            <a:ext cx="119884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33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533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2253" y="3854186"/>
            <a:ext cx="2976331" cy="2235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6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西北大学法学院是中国现代法学教育中历史最为悠久的法学院之一，其前身是成立于1907年的陕西法政学堂。</a:t>
            </a:r>
            <a:endParaRPr lang="zh-CN" altLang="en-US" sz="1865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14648" y="3878965"/>
            <a:ext cx="2976331" cy="2235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6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西北大学法学院是中国现代法学教育中历史最为悠久的法学院之一，其前身是成立于1907年的陕西法政学堂。</a:t>
            </a:r>
            <a:endParaRPr lang="zh-CN" altLang="en-US" sz="1865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00256" y="3878965"/>
            <a:ext cx="2976331" cy="2235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6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西北大学法学院是中国现代法学教育中历史最为悠久的法学院之一，其前身是成立于1907年的陕西法政学堂。</a:t>
            </a:r>
            <a:endParaRPr lang="zh-CN" altLang="en-US" sz="1865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 rot="5400000">
            <a:off x="11162478" y="5833354"/>
            <a:ext cx="260649" cy="17886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3" name="五边形 2"/>
          <p:cNvSpPr/>
          <p:nvPr/>
        </p:nvSpPr>
        <p:spPr>
          <a:xfrm>
            <a:off x="0" y="260350"/>
            <a:ext cx="748030" cy="588645"/>
          </a:xfrm>
          <a:prstGeom prst="homePlate">
            <a:avLst>
              <a:gd name="adj" fmla="val 4844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/>
          </a:p>
        </p:txBody>
      </p:sp>
      <p:sp>
        <p:nvSpPr>
          <p:cNvPr id="34" name="TextBox 109"/>
          <p:cNvSpPr txBox="1"/>
          <p:nvPr/>
        </p:nvSpPr>
        <p:spPr>
          <a:xfrm>
            <a:off x="809127" y="265434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论文总结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sym typeface="+mn-ea"/>
            </a:endParaRPr>
          </a:p>
        </p:txBody>
      </p:sp>
      <p:pic>
        <p:nvPicPr>
          <p:cNvPr id="5" name="图片 4" descr="法学院龙印章"/>
          <p:cNvPicPr>
            <a:picLocks noChangeAspect="1"/>
          </p:cNvPicPr>
          <p:nvPr/>
        </p:nvPicPr>
        <p:blipFill>
          <a:blip r:embed="rId1"/>
          <a:srcRect l="18183" t="3630" r="14332" b="12001"/>
          <a:stretch>
            <a:fillRect/>
          </a:stretch>
        </p:blipFill>
        <p:spPr>
          <a:xfrm>
            <a:off x="11202670" y="111760"/>
            <a:ext cx="642620" cy="1089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4" grpId="0" animBg="1"/>
      <p:bldP spid="6" grpId="0"/>
      <p:bldP spid="7" grpId="0"/>
      <p:bldP spid="8" grpId="0" animBg="1"/>
      <p:bldP spid="10" grpId="0"/>
      <p:bldP spid="11" grpId="0" animBg="1"/>
      <p:bldP spid="13" grpId="0"/>
      <p:bldP spid="14" grpId="0"/>
      <p:bldP spid="15" grpId="0"/>
      <p:bldP spid="16" grpId="0"/>
      <p:bldP spid="17" grpId="0" bldLvl="0" animBg="1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854817">
            <a:off x="8728075" y="3046095"/>
            <a:ext cx="2583180" cy="19265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îŝḻîḑê"/>
          <p:cNvSpPr/>
          <p:nvPr/>
        </p:nvSpPr>
        <p:spPr>
          <a:xfrm rot="480000">
            <a:off x="8844915" y="3079750"/>
            <a:ext cx="2395220" cy="1847850"/>
          </a:xfrm>
          <a:prstGeom prst="rect">
            <a:avLst/>
          </a:prstGeom>
          <a:blipFill>
            <a:blip r:embed="rId2"/>
            <a:stretch>
              <a:fillRect t="-5566" b="-55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46800" rtlCol="0" anchor="b">
            <a:normAutofit/>
          </a:bodyPr>
          <a:p>
            <a:pPr algn="ctr"/>
            <a:endParaRPr lang="en-US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23393" y="2084856"/>
            <a:ext cx="5856649" cy="806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86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西北大学法学院是中国现代法学教育中历史最为悠久的法学院之一，其前身是成立于1907年的陕西法政学堂。</a:t>
            </a:r>
            <a:endParaRPr lang="zh-CN" altLang="en-US" sz="1865" dirty="0">
              <a:solidFill>
                <a:schemeClr val="bg2">
                  <a:lumMod val="10000"/>
                </a:schemeClr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623393" y="3452685"/>
            <a:ext cx="5472608" cy="949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6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西北大学法学院是中国现代法学教育中历史最为悠久的法学院之一。</a:t>
            </a:r>
            <a:endParaRPr lang="zh-CN" altLang="en-US" sz="1865" dirty="0">
              <a:solidFill>
                <a:schemeClr val="bg2">
                  <a:lumMod val="10000"/>
                </a:schemeClr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6" name="对角圆角矩形 5"/>
          <p:cNvSpPr/>
          <p:nvPr/>
        </p:nvSpPr>
        <p:spPr>
          <a:xfrm>
            <a:off x="719404" y="1604798"/>
            <a:ext cx="1900859" cy="508516"/>
          </a:xfrm>
          <a:prstGeom prst="round2DiagRect">
            <a:avLst>
              <a:gd name="adj1" fmla="val 30205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标题一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对角圆角矩形 6"/>
          <p:cNvSpPr/>
          <p:nvPr/>
        </p:nvSpPr>
        <p:spPr>
          <a:xfrm>
            <a:off x="719404" y="3069288"/>
            <a:ext cx="1900859" cy="508516"/>
          </a:xfrm>
          <a:prstGeom prst="round2DiagRect">
            <a:avLst>
              <a:gd name="adj1" fmla="val 30205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标题二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对角圆角矩形 7"/>
          <p:cNvSpPr/>
          <p:nvPr/>
        </p:nvSpPr>
        <p:spPr>
          <a:xfrm>
            <a:off x="719404" y="4479894"/>
            <a:ext cx="1900859" cy="508516"/>
          </a:xfrm>
          <a:prstGeom prst="round2DiagRect">
            <a:avLst>
              <a:gd name="adj1" fmla="val 30205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标题三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623393" y="4973196"/>
            <a:ext cx="5856649" cy="949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Calibri" panose="020F0502020204030204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86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sym typeface="+mn-ea"/>
              </a:rPr>
              <a:t>西北大学法学院是中国现代法学教育中历史最为悠久的法学院之一。</a:t>
            </a:r>
            <a:endParaRPr lang="zh-CN" altLang="en-US" sz="1865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1985" y="1254125"/>
            <a:ext cx="2793365" cy="17456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854817">
            <a:off x="7160260" y="4381500"/>
            <a:ext cx="2499360" cy="1874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íṩ1ïḓe"/>
          <p:cNvSpPr/>
          <p:nvPr/>
        </p:nvSpPr>
        <p:spPr>
          <a:xfrm rot="480000">
            <a:off x="7221220" y="4465955"/>
            <a:ext cx="2374265" cy="1692275"/>
          </a:xfrm>
          <a:prstGeom prst="rect">
            <a:avLst/>
          </a:prstGeom>
          <a:blipFill>
            <a:blip r:embed="rId4"/>
            <a:stretch>
              <a:fillRect t="-5566" b="-55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46800" rtlCol="0" anchor="b">
            <a:normAutofit/>
          </a:bodyPr>
          <a:p>
            <a:pPr algn="ctr"/>
            <a:endParaRPr lang="en-US" sz="1400" b="1" dirty="0"/>
          </a:p>
        </p:txBody>
      </p:sp>
      <p:sp>
        <p:nvSpPr>
          <p:cNvPr id="15" name="íśḷïdé"/>
          <p:cNvSpPr/>
          <p:nvPr/>
        </p:nvSpPr>
        <p:spPr>
          <a:xfrm rot="21240000">
            <a:off x="7050405" y="1285240"/>
            <a:ext cx="2705100" cy="1717675"/>
          </a:xfrm>
          <a:prstGeom prst="rect">
            <a:avLst/>
          </a:prstGeom>
          <a:blipFill>
            <a:blip r:embed="rId5"/>
            <a:stretch>
              <a:fillRect t="-5566" b="-5545"/>
            </a:stretch>
          </a:blipFill>
          <a:ln>
            <a:noFill/>
          </a:ln>
        </p:spPr>
        <p:style>
          <a:lnRef idx="2">
            <a:srgbClr val="01448D">
              <a:shade val="50000"/>
            </a:srgbClr>
          </a:lnRef>
          <a:fillRef idx="1">
            <a:srgbClr val="01448D"/>
          </a:fillRef>
          <a:effectRef idx="0">
            <a:srgbClr val="01448D"/>
          </a:effectRef>
          <a:fontRef idx="minor">
            <a:srgbClr val="FFFFFF"/>
          </a:fontRef>
        </p:style>
        <p:txBody>
          <a:bodyPr bIns="46800" rtlCol="0" anchor="b">
            <a:normAutofit/>
          </a:bodyPr>
          <a:p>
            <a:pPr algn="ctr"/>
            <a:endParaRPr lang="en-US" sz="1400" b="1" dirty="0"/>
          </a:p>
        </p:txBody>
      </p:sp>
      <p:sp>
        <p:nvSpPr>
          <p:cNvPr id="11" name="五边形 10"/>
          <p:cNvSpPr/>
          <p:nvPr/>
        </p:nvSpPr>
        <p:spPr>
          <a:xfrm>
            <a:off x="0" y="260350"/>
            <a:ext cx="748030" cy="588645"/>
          </a:xfrm>
          <a:prstGeom prst="homePlate">
            <a:avLst>
              <a:gd name="adj" fmla="val 4844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/>
          </a:p>
        </p:txBody>
      </p:sp>
      <p:sp>
        <p:nvSpPr>
          <p:cNvPr id="16" name="TextBox 109"/>
          <p:cNvSpPr txBox="1"/>
          <p:nvPr/>
        </p:nvSpPr>
        <p:spPr>
          <a:xfrm>
            <a:off x="809127" y="265434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论文总结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sym typeface="+mn-ea"/>
            </a:endParaRPr>
          </a:p>
        </p:txBody>
      </p:sp>
      <p:pic>
        <p:nvPicPr>
          <p:cNvPr id="17" name="图片 16" descr="法学院龙印章"/>
          <p:cNvPicPr>
            <a:picLocks noChangeAspect="1"/>
          </p:cNvPicPr>
          <p:nvPr/>
        </p:nvPicPr>
        <p:blipFill>
          <a:blip r:embed="rId6"/>
          <a:srcRect l="18183" t="3630" r="14332" b="12001"/>
          <a:stretch>
            <a:fillRect/>
          </a:stretch>
        </p:blipFill>
        <p:spPr>
          <a:xfrm>
            <a:off x="11202670" y="111760"/>
            <a:ext cx="642620" cy="1089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4" grpId="0"/>
      <p:bldP spid="5" grpId="0"/>
      <p:bldP spid="6" grpId="0" animBg="1"/>
      <p:bldP spid="7" grpId="0" bldLvl="0" animBg="1"/>
      <p:bldP spid="8" grpId="0" animBg="1"/>
      <p:bldP spid="9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984612" y="4101075"/>
            <a:ext cx="2016224" cy="20162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10" name="TextBox 9"/>
          <p:cNvSpPr txBox="1"/>
          <p:nvPr/>
        </p:nvSpPr>
        <p:spPr>
          <a:xfrm>
            <a:off x="5079187" y="4310104"/>
            <a:ext cx="18261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部分工作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成果展示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肘形连接符 10"/>
          <p:cNvCxnSpPr/>
          <p:nvPr/>
        </p:nvCxnSpPr>
        <p:spPr>
          <a:xfrm rot="16200000" flipH="1">
            <a:off x="623393" y="2084851"/>
            <a:ext cx="3840427" cy="3840427"/>
          </a:xfrm>
          <a:prstGeom prst="bentConnector3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 bwMode="auto">
          <a:xfrm>
            <a:off x="793654" y="2564904"/>
            <a:ext cx="3766177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西北大学法学院是中国现代法学教育中历史最为悠久的法学院之一，其前身是成立于1907年的陕西法政学堂。</a:t>
            </a:r>
            <a:endParaRPr lang="zh-CN" altLang="en-US" sz="1600" kern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815415" y="2084851"/>
            <a:ext cx="2694516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输入相关标题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623394" y="4790181"/>
            <a:ext cx="3766177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西北大学法学院是中国现代法学教育中历史最为悠久的法学院之一，其前身是成立于1907年的陕西法政学堂。</a:t>
            </a:r>
            <a:endParaRPr lang="zh-CN" altLang="en-US" sz="1600" dirty="0">
              <a:latin typeface="Calibri" panose="020F0502020204030204" pitchFamily="34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645155" y="4310128"/>
            <a:ext cx="2694516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输入相关标题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 descr="未标题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84750" y="1822450"/>
            <a:ext cx="1941195" cy="1941195"/>
          </a:xfrm>
          <a:prstGeom prst="rect">
            <a:avLst/>
          </a:prstGeom>
        </p:spPr>
      </p:pic>
      <p:pic>
        <p:nvPicPr>
          <p:cNvPr id="18" name="图片占位符 9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r="10938"/>
          <a:stretch>
            <a:fillRect/>
          </a:stretch>
        </p:blipFill>
        <p:spPr>
          <a:xfrm>
            <a:off x="7185025" y="1821815"/>
            <a:ext cx="2096135" cy="1941830"/>
          </a:xfrm>
          <a:prstGeom prst="rect">
            <a:avLst/>
          </a:prstGeom>
          <a:noFill/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6116"/>
          <a:stretch>
            <a:fillRect/>
          </a:stretch>
        </p:blipFill>
        <p:spPr>
          <a:xfrm>
            <a:off x="9456420" y="1821815"/>
            <a:ext cx="2015490" cy="1941830"/>
          </a:xfrm>
          <a:prstGeom prst="rect">
            <a:avLst/>
          </a:prstGeom>
        </p:spPr>
      </p:pic>
      <p:pic>
        <p:nvPicPr>
          <p:cNvPr id="28" name="图片占位符 27"/>
          <p:cNvPicPr>
            <a:picLocks noGrp="1" noChangeAspect="1"/>
          </p:cNvPicPr>
          <p:nvPr/>
        </p:nvPicPr>
        <p:blipFill>
          <a:blip r:embed="rId4" cstate="print"/>
          <a:srcRect b="6224"/>
          <a:stretch>
            <a:fillRect/>
          </a:stretch>
        </p:blipFill>
        <p:spPr>
          <a:xfrm>
            <a:off x="7185025" y="4100830"/>
            <a:ext cx="2096135" cy="2018665"/>
          </a:xfrm>
          <a:custGeom>
            <a:avLst/>
            <a:gdLst>
              <a:gd name="connsiteX0" fmla="*/ 0 w 2544432"/>
              <a:gd name="connsiteY0" fmla="*/ 0 h 2612571"/>
              <a:gd name="connsiteX1" fmla="*/ 2544432 w 2544432"/>
              <a:gd name="connsiteY1" fmla="*/ 0 h 2612571"/>
              <a:gd name="connsiteX2" fmla="*/ 2544432 w 2544432"/>
              <a:gd name="connsiteY2" fmla="*/ 2612571 h 2612571"/>
              <a:gd name="connsiteX3" fmla="*/ 0 w 2544432"/>
              <a:gd name="connsiteY3" fmla="*/ 2612571 h 261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4432" h="2612571">
                <a:moveTo>
                  <a:pt x="0" y="0"/>
                </a:moveTo>
                <a:lnTo>
                  <a:pt x="2544432" y="0"/>
                </a:lnTo>
                <a:lnTo>
                  <a:pt x="2544432" y="2612571"/>
                </a:lnTo>
                <a:lnTo>
                  <a:pt x="0" y="2612571"/>
                </a:lnTo>
                <a:close/>
              </a:path>
            </a:pathLst>
          </a:custGeom>
          <a:ln w="57150">
            <a:noFill/>
          </a:ln>
        </p:spPr>
      </p:pic>
      <p:pic>
        <p:nvPicPr>
          <p:cNvPr id="32" name="图片占位符 31"/>
          <p:cNvPicPr>
            <a:picLocks noGrp="1"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9456420" y="4100830"/>
            <a:ext cx="2020570" cy="2019300"/>
          </a:xfrm>
          <a:custGeom>
            <a:avLst/>
            <a:gdLst>
              <a:gd name="connsiteX0" fmla="*/ 0 w 2544432"/>
              <a:gd name="connsiteY0" fmla="*/ 0 h 2612571"/>
              <a:gd name="connsiteX1" fmla="*/ 2544432 w 2544432"/>
              <a:gd name="connsiteY1" fmla="*/ 0 h 2612571"/>
              <a:gd name="connsiteX2" fmla="*/ 2544432 w 2544432"/>
              <a:gd name="connsiteY2" fmla="*/ 2612571 h 2612571"/>
              <a:gd name="connsiteX3" fmla="*/ 0 w 2544432"/>
              <a:gd name="connsiteY3" fmla="*/ 2612571 h 261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4432" h="2612571">
                <a:moveTo>
                  <a:pt x="0" y="0"/>
                </a:moveTo>
                <a:lnTo>
                  <a:pt x="2544432" y="0"/>
                </a:lnTo>
                <a:lnTo>
                  <a:pt x="2544432" y="2612571"/>
                </a:lnTo>
                <a:lnTo>
                  <a:pt x="0" y="2612571"/>
                </a:lnTo>
                <a:close/>
              </a:path>
            </a:pathLst>
          </a:custGeom>
          <a:ln w="57150">
            <a:noFill/>
          </a:ln>
        </p:spPr>
      </p:pic>
      <p:sp>
        <p:nvSpPr>
          <p:cNvPr id="3" name="五边形 2"/>
          <p:cNvSpPr/>
          <p:nvPr/>
        </p:nvSpPr>
        <p:spPr>
          <a:xfrm>
            <a:off x="0" y="260350"/>
            <a:ext cx="748030" cy="588645"/>
          </a:xfrm>
          <a:prstGeom prst="homePlate">
            <a:avLst>
              <a:gd name="adj" fmla="val 4844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/>
          </a:p>
        </p:txBody>
      </p:sp>
      <p:sp>
        <p:nvSpPr>
          <p:cNvPr id="34" name="TextBox 109"/>
          <p:cNvSpPr txBox="1"/>
          <p:nvPr/>
        </p:nvSpPr>
        <p:spPr>
          <a:xfrm>
            <a:off x="809127" y="265434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论文总结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sym typeface="+mn-ea"/>
            </a:endParaRPr>
          </a:p>
        </p:txBody>
      </p:sp>
      <p:pic>
        <p:nvPicPr>
          <p:cNvPr id="4" name="图片 3" descr="法学院龙印章"/>
          <p:cNvPicPr>
            <a:picLocks noChangeAspect="1"/>
          </p:cNvPicPr>
          <p:nvPr/>
        </p:nvPicPr>
        <p:blipFill>
          <a:blip r:embed="rId6"/>
          <a:srcRect l="18183" t="3630" r="14332" b="12001"/>
          <a:stretch>
            <a:fillRect/>
          </a:stretch>
        </p:blipFill>
        <p:spPr>
          <a:xfrm>
            <a:off x="11202670" y="111760"/>
            <a:ext cx="642620" cy="1089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9" grpId="0" animBg="1"/>
      <p:bldP spid="10" grpId="0"/>
      <p:bldP spid="12" grpId="0"/>
      <p:bldP spid="13" grpId="0"/>
      <p:bldP spid="14" grpId="0"/>
      <p:bldP spid="15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/Users/ADMINI~1/AppData/Local/Temp/picturescale_20191024145834/output_20191024145836.pngoutput_201910241458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72010" cy="6858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175769" y="3105834"/>
            <a:ext cx="3840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恳请各位批评指正</a:t>
            </a:r>
            <a:endParaRPr lang="zh-CN" altLang="en-US" sz="3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4810125" y="3897922"/>
            <a:ext cx="257175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5420370" y="4057141"/>
            <a:ext cx="1304290" cy="33718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汇报人：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xxx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318771" y="4495472"/>
            <a:ext cx="1507490" cy="33718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指导教师：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图形65644"/>
          <p:cNvPicPr>
            <a:picLocks noChangeAspect="1"/>
          </p:cNvPicPr>
          <p:nvPr/>
        </p:nvPicPr>
        <p:blipFill>
          <a:blip r:embed="rId2"/>
          <a:srcRect l="2172" t="7992" r="5591" b="20861"/>
          <a:stretch>
            <a:fillRect/>
          </a:stretch>
        </p:blipFill>
        <p:spPr>
          <a:xfrm>
            <a:off x="4679950" y="1955800"/>
            <a:ext cx="2912110" cy="870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7" grpId="0"/>
      <p:bldP spid="9" grpId="0" bldLvl="0" animBg="1"/>
      <p:bldP spid="10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9"/>
          <p:cNvPicPr>
            <a:picLocks noGrp="1" noChangeAspect="1"/>
          </p:cNvPicPr>
          <p:nvPr/>
        </p:nvPicPr>
        <p:blipFill>
          <a:blip r:embed="rId1" cstate="print"/>
          <a:srcRect l="21897" r="3812"/>
          <a:stretch>
            <a:fillRect/>
          </a:stretch>
        </p:blipFill>
        <p:spPr>
          <a:xfrm>
            <a:off x="0" y="0"/>
            <a:ext cx="5970270" cy="685800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5166995" y="2348230"/>
            <a:ext cx="7032625" cy="2229485"/>
          </a:xfrm>
          <a:prstGeom prst="rect">
            <a:avLst/>
          </a:prstGeom>
          <a:solidFill>
            <a:srgbClr val="2A3E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5387340" y="3683635"/>
            <a:ext cx="65976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tatistics-on-laptop_82095"/>
          <p:cNvSpPr>
            <a:spLocks noChangeAspect="1"/>
          </p:cNvSpPr>
          <p:nvPr/>
        </p:nvSpPr>
        <p:spPr bwMode="auto">
          <a:xfrm>
            <a:off x="10860405" y="3861435"/>
            <a:ext cx="594360" cy="548005"/>
          </a:xfrm>
          <a:custGeom>
            <a:avLst/>
            <a:gdLst>
              <a:gd name="connsiteX0" fmla="*/ 75173 w 330497"/>
              <a:gd name="connsiteY0" fmla="*/ 222249 h 304800"/>
              <a:gd name="connsiteX1" fmla="*/ 56870 w 330497"/>
              <a:gd name="connsiteY1" fmla="*/ 239535 h 304800"/>
              <a:gd name="connsiteX2" fmla="*/ 55563 w 330497"/>
              <a:gd name="connsiteY2" fmla="*/ 242005 h 304800"/>
              <a:gd name="connsiteX3" fmla="*/ 58178 w 330497"/>
              <a:gd name="connsiteY3" fmla="*/ 243240 h 304800"/>
              <a:gd name="connsiteX4" fmla="*/ 67329 w 330497"/>
              <a:gd name="connsiteY4" fmla="*/ 244474 h 304800"/>
              <a:gd name="connsiteX5" fmla="*/ 72559 w 330497"/>
              <a:gd name="connsiteY5" fmla="*/ 240770 h 304800"/>
              <a:gd name="connsiteX6" fmla="*/ 77788 w 330497"/>
              <a:gd name="connsiteY6" fmla="*/ 225953 h 304800"/>
              <a:gd name="connsiteX7" fmla="*/ 77788 w 330497"/>
              <a:gd name="connsiteY7" fmla="*/ 223484 h 304800"/>
              <a:gd name="connsiteX8" fmla="*/ 76481 w 330497"/>
              <a:gd name="connsiteY8" fmla="*/ 222249 h 304800"/>
              <a:gd name="connsiteX9" fmla="*/ 75173 w 330497"/>
              <a:gd name="connsiteY9" fmla="*/ 222249 h 304800"/>
              <a:gd name="connsiteX10" fmla="*/ 226286 w 330497"/>
              <a:gd name="connsiteY10" fmla="*/ 209549 h 304800"/>
              <a:gd name="connsiteX11" fmla="*/ 221258 w 330497"/>
              <a:gd name="connsiteY11" fmla="*/ 213461 h 304800"/>
              <a:gd name="connsiteX12" fmla="*/ 221258 w 330497"/>
              <a:gd name="connsiteY12" fmla="*/ 216069 h 304800"/>
              <a:gd name="connsiteX13" fmla="*/ 220002 w 330497"/>
              <a:gd name="connsiteY13" fmla="*/ 222589 h 304800"/>
              <a:gd name="connsiteX14" fmla="*/ 225029 w 330497"/>
              <a:gd name="connsiteY14" fmla="*/ 223893 h 304800"/>
              <a:gd name="connsiteX15" fmla="*/ 226286 w 330497"/>
              <a:gd name="connsiteY15" fmla="*/ 229110 h 304800"/>
              <a:gd name="connsiteX16" fmla="*/ 218745 w 330497"/>
              <a:gd name="connsiteY16" fmla="*/ 233022 h 304800"/>
              <a:gd name="connsiteX17" fmla="*/ 220002 w 330497"/>
              <a:gd name="connsiteY17" fmla="*/ 236934 h 304800"/>
              <a:gd name="connsiteX18" fmla="*/ 226286 w 330497"/>
              <a:gd name="connsiteY18" fmla="*/ 240846 h 304800"/>
              <a:gd name="connsiteX19" fmla="*/ 222515 w 330497"/>
              <a:gd name="connsiteY19" fmla="*/ 247366 h 304800"/>
              <a:gd name="connsiteX20" fmla="*/ 217488 w 330497"/>
              <a:gd name="connsiteY20" fmla="*/ 252582 h 304800"/>
              <a:gd name="connsiteX21" fmla="*/ 217488 w 330497"/>
              <a:gd name="connsiteY21" fmla="*/ 253886 h 304800"/>
              <a:gd name="connsiteX22" fmla="*/ 218745 w 330497"/>
              <a:gd name="connsiteY22" fmla="*/ 253886 h 304800"/>
              <a:gd name="connsiteX23" fmla="*/ 222515 w 330497"/>
              <a:gd name="connsiteY23" fmla="*/ 252582 h 304800"/>
              <a:gd name="connsiteX24" fmla="*/ 226286 w 330497"/>
              <a:gd name="connsiteY24" fmla="*/ 253886 h 304800"/>
              <a:gd name="connsiteX25" fmla="*/ 226286 w 330497"/>
              <a:gd name="connsiteY25" fmla="*/ 259102 h 304800"/>
              <a:gd name="connsiteX26" fmla="*/ 222515 w 330497"/>
              <a:gd name="connsiteY26" fmla="*/ 265622 h 304800"/>
              <a:gd name="connsiteX27" fmla="*/ 221258 w 330497"/>
              <a:gd name="connsiteY27" fmla="*/ 276054 h 304800"/>
              <a:gd name="connsiteX28" fmla="*/ 223772 w 330497"/>
              <a:gd name="connsiteY28" fmla="*/ 282574 h 304800"/>
              <a:gd name="connsiteX29" fmla="*/ 225029 w 330497"/>
              <a:gd name="connsiteY29" fmla="*/ 282574 h 304800"/>
              <a:gd name="connsiteX30" fmla="*/ 230056 w 330497"/>
              <a:gd name="connsiteY30" fmla="*/ 266926 h 304800"/>
              <a:gd name="connsiteX31" fmla="*/ 237597 w 330497"/>
              <a:gd name="connsiteY31" fmla="*/ 261710 h 304800"/>
              <a:gd name="connsiteX32" fmla="*/ 240110 w 330497"/>
              <a:gd name="connsiteY32" fmla="*/ 264318 h 304800"/>
              <a:gd name="connsiteX33" fmla="*/ 245137 w 330497"/>
              <a:gd name="connsiteY33" fmla="*/ 268230 h 304800"/>
              <a:gd name="connsiteX34" fmla="*/ 247651 w 330497"/>
              <a:gd name="connsiteY34" fmla="*/ 268230 h 304800"/>
              <a:gd name="connsiteX35" fmla="*/ 247651 w 330497"/>
              <a:gd name="connsiteY35" fmla="*/ 266926 h 304800"/>
              <a:gd name="connsiteX36" fmla="*/ 246394 w 330497"/>
              <a:gd name="connsiteY36" fmla="*/ 263014 h 304800"/>
              <a:gd name="connsiteX37" fmla="*/ 236340 w 330497"/>
              <a:gd name="connsiteY37" fmla="*/ 218677 h 304800"/>
              <a:gd name="connsiteX38" fmla="*/ 232569 w 330497"/>
              <a:gd name="connsiteY38" fmla="*/ 209549 h 304800"/>
              <a:gd name="connsiteX39" fmla="*/ 231313 w 330497"/>
              <a:gd name="connsiteY39" fmla="*/ 209549 h 304800"/>
              <a:gd name="connsiteX40" fmla="*/ 226286 w 330497"/>
              <a:gd name="connsiteY40" fmla="*/ 209549 h 304800"/>
              <a:gd name="connsiteX41" fmla="*/ 245475 w 330497"/>
              <a:gd name="connsiteY41" fmla="*/ 204787 h 304800"/>
              <a:gd name="connsiteX42" fmla="*/ 244182 w 330497"/>
              <a:gd name="connsiteY42" fmla="*/ 206082 h 304800"/>
              <a:gd name="connsiteX43" fmla="*/ 245475 w 330497"/>
              <a:gd name="connsiteY43" fmla="*/ 215148 h 304800"/>
              <a:gd name="connsiteX44" fmla="*/ 248062 w 330497"/>
              <a:gd name="connsiteY44" fmla="*/ 221623 h 304800"/>
              <a:gd name="connsiteX45" fmla="*/ 254530 w 330497"/>
              <a:gd name="connsiteY45" fmla="*/ 248820 h 304800"/>
              <a:gd name="connsiteX46" fmla="*/ 255823 w 330497"/>
              <a:gd name="connsiteY46" fmla="*/ 252705 h 304800"/>
              <a:gd name="connsiteX47" fmla="*/ 257117 w 330497"/>
              <a:gd name="connsiteY47" fmla="*/ 254000 h 304800"/>
              <a:gd name="connsiteX48" fmla="*/ 258410 w 330497"/>
              <a:gd name="connsiteY48" fmla="*/ 252705 h 304800"/>
              <a:gd name="connsiteX49" fmla="*/ 259704 w 330497"/>
              <a:gd name="connsiteY49" fmla="*/ 247525 h 304800"/>
              <a:gd name="connsiteX50" fmla="*/ 267465 w 330497"/>
              <a:gd name="connsiteY50" fmla="*/ 241049 h 304800"/>
              <a:gd name="connsiteX51" fmla="*/ 272639 w 330497"/>
              <a:gd name="connsiteY51" fmla="*/ 242345 h 304800"/>
              <a:gd name="connsiteX52" fmla="*/ 276520 w 330497"/>
              <a:gd name="connsiteY52" fmla="*/ 242345 h 304800"/>
              <a:gd name="connsiteX53" fmla="*/ 273932 w 330497"/>
              <a:gd name="connsiteY53" fmla="*/ 238459 h 304800"/>
              <a:gd name="connsiteX54" fmla="*/ 268758 w 330497"/>
              <a:gd name="connsiteY54" fmla="*/ 233279 h 304800"/>
              <a:gd name="connsiteX55" fmla="*/ 250649 w 330497"/>
              <a:gd name="connsiteY55" fmla="*/ 211263 h 304800"/>
              <a:gd name="connsiteX56" fmla="*/ 246769 w 330497"/>
              <a:gd name="connsiteY56" fmla="*/ 204787 h 304800"/>
              <a:gd name="connsiteX57" fmla="*/ 245475 w 330497"/>
              <a:gd name="connsiteY57" fmla="*/ 204787 h 304800"/>
              <a:gd name="connsiteX58" fmla="*/ 63501 w 330497"/>
              <a:gd name="connsiteY58" fmla="*/ 191786 h 304800"/>
              <a:gd name="connsiteX59" fmla="*/ 38822 w 330497"/>
              <a:gd name="connsiteY59" fmla="*/ 193074 h 304800"/>
              <a:gd name="connsiteX60" fmla="*/ 31029 w 330497"/>
              <a:gd name="connsiteY60" fmla="*/ 198222 h 304800"/>
              <a:gd name="connsiteX61" fmla="*/ 20638 w 330497"/>
              <a:gd name="connsiteY61" fmla="*/ 226540 h 304800"/>
              <a:gd name="connsiteX62" fmla="*/ 28431 w 330497"/>
              <a:gd name="connsiteY62" fmla="*/ 260006 h 304800"/>
              <a:gd name="connsiteX63" fmla="*/ 37523 w 330497"/>
              <a:gd name="connsiteY63" fmla="*/ 271590 h 304800"/>
              <a:gd name="connsiteX64" fmla="*/ 79087 w 330497"/>
              <a:gd name="connsiteY64" fmla="*/ 284462 h 304800"/>
              <a:gd name="connsiteX65" fmla="*/ 82984 w 330497"/>
              <a:gd name="connsiteY65" fmla="*/ 284462 h 304800"/>
              <a:gd name="connsiteX66" fmla="*/ 99869 w 330497"/>
              <a:gd name="connsiteY66" fmla="*/ 275452 h 304800"/>
              <a:gd name="connsiteX67" fmla="*/ 108961 w 330497"/>
              <a:gd name="connsiteY67" fmla="*/ 266442 h 304800"/>
              <a:gd name="connsiteX68" fmla="*/ 119352 w 330497"/>
              <a:gd name="connsiteY68" fmla="*/ 240699 h 304800"/>
              <a:gd name="connsiteX69" fmla="*/ 118053 w 330497"/>
              <a:gd name="connsiteY69" fmla="*/ 230401 h 304800"/>
              <a:gd name="connsiteX70" fmla="*/ 118053 w 330497"/>
              <a:gd name="connsiteY70" fmla="*/ 229114 h 304800"/>
              <a:gd name="connsiteX71" fmla="*/ 115455 w 330497"/>
              <a:gd name="connsiteY71" fmla="*/ 230401 h 304800"/>
              <a:gd name="connsiteX72" fmla="*/ 111559 w 330497"/>
              <a:gd name="connsiteY72" fmla="*/ 235550 h 304800"/>
              <a:gd name="connsiteX73" fmla="*/ 92076 w 330497"/>
              <a:gd name="connsiteY73" fmla="*/ 254857 h 304800"/>
              <a:gd name="connsiteX74" fmla="*/ 69995 w 330497"/>
              <a:gd name="connsiteY74" fmla="*/ 260006 h 304800"/>
              <a:gd name="connsiteX75" fmla="*/ 64800 w 330497"/>
              <a:gd name="connsiteY75" fmla="*/ 260006 h 304800"/>
              <a:gd name="connsiteX76" fmla="*/ 51811 w 330497"/>
              <a:gd name="connsiteY76" fmla="*/ 258719 h 304800"/>
              <a:gd name="connsiteX77" fmla="*/ 40121 w 330497"/>
              <a:gd name="connsiteY77" fmla="*/ 249709 h 304800"/>
              <a:gd name="connsiteX78" fmla="*/ 38822 w 330497"/>
              <a:gd name="connsiteY78" fmla="*/ 248422 h 304800"/>
              <a:gd name="connsiteX79" fmla="*/ 34926 w 330497"/>
              <a:gd name="connsiteY79" fmla="*/ 241986 h 304800"/>
              <a:gd name="connsiteX80" fmla="*/ 40121 w 330497"/>
              <a:gd name="connsiteY80" fmla="*/ 230401 h 304800"/>
              <a:gd name="connsiteX81" fmla="*/ 58305 w 330497"/>
              <a:gd name="connsiteY81" fmla="*/ 214955 h 304800"/>
              <a:gd name="connsiteX82" fmla="*/ 68696 w 330497"/>
              <a:gd name="connsiteY82" fmla="*/ 205945 h 304800"/>
              <a:gd name="connsiteX83" fmla="*/ 69995 w 330497"/>
              <a:gd name="connsiteY83" fmla="*/ 200797 h 304800"/>
              <a:gd name="connsiteX84" fmla="*/ 67397 w 330497"/>
              <a:gd name="connsiteY84" fmla="*/ 194361 h 304800"/>
              <a:gd name="connsiteX85" fmla="*/ 63501 w 330497"/>
              <a:gd name="connsiteY85" fmla="*/ 191786 h 304800"/>
              <a:gd name="connsiteX86" fmla="*/ 231942 w 330497"/>
              <a:gd name="connsiteY86" fmla="*/ 166687 h 304800"/>
              <a:gd name="connsiteX87" fmla="*/ 218574 w 330497"/>
              <a:gd name="connsiteY87" fmla="*/ 177967 h 304800"/>
              <a:gd name="connsiteX88" fmla="*/ 217237 w 330497"/>
              <a:gd name="connsiteY88" fmla="*/ 184234 h 304800"/>
              <a:gd name="connsiteX89" fmla="*/ 221247 w 330497"/>
              <a:gd name="connsiteY89" fmla="*/ 180474 h 304800"/>
              <a:gd name="connsiteX90" fmla="*/ 226595 w 330497"/>
              <a:gd name="connsiteY90" fmla="*/ 180474 h 304800"/>
              <a:gd name="connsiteX91" fmla="*/ 227932 w 330497"/>
              <a:gd name="connsiteY91" fmla="*/ 182980 h 304800"/>
              <a:gd name="connsiteX92" fmla="*/ 230605 w 330497"/>
              <a:gd name="connsiteY92" fmla="*/ 189247 h 304800"/>
              <a:gd name="connsiteX93" fmla="*/ 233279 w 330497"/>
              <a:gd name="connsiteY93" fmla="*/ 189247 h 304800"/>
              <a:gd name="connsiteX94" fmla="*/ 241300 w 330497"/>
              <a:gd name="connsiteY94" fmla="*/ 176714 h 304800"/>
              <a:gd name="connsiteX95" fmla="*/ 233279 w 330497"/>
              <a:gd name="connsiteY95" fmla="*/ 166687 h 304800"/>
              <a:gd name="connsiteX96" fmla="*/ 231942 w 330497"/>
              <a:gd name="connsiteY96" fmla="*/ 166687 h 304800"/>
              <a:gd name="connsiteX97" fmla="*/ 173526 w 330497"/>
              <a:gd name="connsiteY97" fmla="*/ 155277 h 304800"/>
              <a:gd name="connsiteX98" fmla="*/ 160704 w 330497"/>
              <a:gd name="connsiteY98" fmla="*/ 165596 h 304800"/>
              <a:gd name="connsiteX99" fmla="*/ 129931 w 330497"/>
              <a:gd name="connsiteY99" fmla="*/ 183654 h 304800"/>
              <a:gd name="connsiteX100" fmla="*/ 124802 w 330497"/>
              <a:gd name="connsiteY100" fmla="*/ 187523 h 304800"/>
              <a:gd name="connsiteX101" fmla="*/ 123520 w 330497"/>
              <a:gd name="connsiteY101" fmla="*/ 190103 h 304800"/>
              <a:gd name="connsiteX102" fmla="*/ 126085 w 330497"/>
              <a:gd name="connsiteY102" fmla="*/ 193972 h 304800"/>
              <a:gd name="connsiteX103" fmla="*/ 137625 w 330497"/>
              <a:gd name="connsiteY103" fmla="*/ 222349 h 304800"/>
              <a:gd name="connsiteX104" fmla="*/ 138907 w 330497"/>
              <a:gd name="connsiteY104" fmla="*/ 233958 h 304800"/>
              <a:gd name="connsiteX105" fmla="*/ 140189 w 330497"/>
              <a:gd name="connsiteY105" fmla="*/ 236537 h 304800"/>
              <a:gd name="connsiteX106" fmla="*/ 142753 w 330497"/>
              <a:gd name="connsiteY106" fmla="*/ 235247 h 304800"/>
              <a:gd name="connsiteX107" fmla="*/ 149164 w 330497"/>
              <a:gd name="connsiteY107" fmla="*/ 226218 h 304800"/>
              <a:gd name="connsiteX108" fmla="*/ 161987 w 330497"/>
              <a:gd name="connsiteY108" fmla="*/ 212030 h 304800"/>
              <a:gd name="connsiteX109" fmla="*/ 170962 w 330497"/>
              <a:gd name="connsiteY109" fmla="*/ 201711 h 304800"/>
              <a:gd name="connsiteX110" fmla="*/ 178655 w 330497"/>
              <a:gd name="connsiteY110" fmla="*/ 193972 h 304800"/>
              <a:gd name="connsiteX111" fmla="*/ 186349 w 330497"/>
              <a:gd name="connsiteY111" fmla="*/ 186233 h 304800"/>
              <a:gd name="connsiteX112" fmla="*/ 188913 w 330497"/>
              <a:gd name="connsiteY112" fmla="*/ 183654 h 304800"/>
              <a:gd name="connsiteX113" fmla="*/ 187631 w 330497"/>
              <a:gd name="connsiteY113" fmla="*/ 182364 h 304800"/>
              <a:gd name="connsiteX114" fmla="*/ 179937 w 330497"/>
              <a:gd name="connsiteY114" fmla="*/ 159147 h 304800"/>
              <a:gd name="connsiteX115" fmla="*/ 177373 w 330497"/>
              <a:gd name="connsiteY115" fmla="*/ 156567 h 304800"/>
              <a:gd name="connsiteX116" fmla="*/ 173526 w 330497"/>
              <a:gd name="connsiteY116" fmla="*/ 155277 h 304800"/>
              <a:gd name="connsiteX117" fmla="*/ 196118 w 330497"/>
              <a:gd name="connsiteY117" fmla="*/ 139382 h 304800"/>
              <a:gd name="connsiteX118" fmla="*/ 193431 w 330497"/>
              <a:gd name="connsiteY118" fmla="*/ 145732 h 304800"/>
              <a:gd name="connsiteX119" fmla="*/ 204178 w 330497"/>
              <a:gd name="connsiteY119" fmla="*/ 160972 h 304800"/>
              <a:gd name="connsiteX120" fmla="*/ 205521 w 330497"/>
              <a:gd name="connsiteY120" fmla="*/ 163512 h 304800"/>
              <a:gd name="connsiteX121" fmla="*/ 206864 w 330497"/>
              <a:gd name="connsiteY121" fmla="*/ 163512 h 304800"/>
              <a:gd name="connsiteX122" fmla="*/ 209551 w 330497"/>
              <a:gd name="connsiteY122" fmla="*/ 160972 h 304800"/>
              <a:gd name="connsiteX123" fmla="*/ 208208 w 330497"/>
              <a:gd name="connsiteY123" fmla="*/ 157162 h 304800"/>
              <a:gd name="connsiteX124" fmla="*/ 197461 w 330497"/>
              <a:gd name="connsiteY124" fmla="*/ 139382 h 304800"/>
              <a:gd name="connsiteX125" fmla="*/ 196118 w 330497"/>
              <a:gd name="connsiteY125" fmla="*/ 139382 h 304800"/>
              <a:gd name="connsiteX126" fmla="*/ 204470 w 330497"/>
              <a:gd name="connsiteY126" fmla="*/ 131762 h 304800"/>
              <a:gd name="connsiteX127" fmla="*/ 203200 w 330497"/>
              <a:gd name="connsiteY127" fmla="*/ 132896 h 304800"/>
              <a:gd name="connsiteX128" fmla="*/ 207010 w 330497"/>
              <a:gd name="connsiteY128" fmla="*/ 135164 h 304800"/>
              <a:gd name="connsiteX129" fmla="*/ 205740 w 330497"/>
              <a:gd name="connsiteY129" fmla="*/ 131762 h 304800"/>
              <a:gd name="connsiteX130" fmla="*/ 204470 w 330497"/>
              <a:gd name="connsiteY130" fmla="*/ 131762 h 304800"/>
              <a:gd name="connsiteX131" fmla="*/ 138936 w 330497"/>
              <a:gd name="connsiteY131" fmla="*/ 117474 h 304800"/>
              <a:gd name="connsiteX132" fmla="*/ 136349 w 330497"/>
              <a:gd name="connsiteY132" fmla="*/ 118784 h 304800"/>
              <a:gd name="connsiteX133" fmla="*/ 126001 w 330497"/>
              <a:gd name="connsiteY133" fmla="*/ 126642 h 304800"/>
              <a:gd name="connsiteX134" fmla="*/ 60031 w 330497"/>
              <a:gd name="connsiteY134" fmla="*/ 172481 h 304800"/>
              <a:gd name="connsiteX135" fmla="*/ 58738 w 330497"/>
              <a:gd name="connsiteY135" fmla="*/ 173791 h 304800"/>
              <a:gd name="connsiteX136" fmla="*/ 60031 w 330497"/>
              <a:gd name="connsiteY136" fmla="*/ 173791 h 304800"/>
              <a:gd name="connsiteX137" fmla="*/ 63912 w 330497"/>
              <a:gd name="connsiteY137" fmla="*/ 173791 h 304800"/>
              <a:gd name="connsiteX138" fmla="*/ 78141 w 330497"/>
              <a:gd name="connsiteY138" fmla="*/ 182959 h 304800"/>
              <a:gd name="connsiteX139" fmla="*/ 82021 w 330497"/>
              <a:gd name="connsiteY139" fmla="*/ 188197 h 304800"/>
              <a:gd name="connsiteX140" fmla="*/ 94956 w 330497"/>
              <a:gd name="connsiteY140" fmla="*/ 214391 h 304800"/>
              <a:gd name="connsiteX141" fmla="*/ 96250 w 330497"/>
              <a:gd name="connsiteY141" fmla="*/ 222249 h 304800"/>
              <a:gd name="connsiteX142" fmla="*/ 102718 w 330497"/>
              <a:gd name="connsiteY142" fmla="*/ 217010 h 304800"/>
              <a:gd name="connsiteX143" fmla="*/ 109185 w 330497"/>
              <a:gd name="connsiteY143" fmla="*/ 209152 h 304800"/>
              <a:gd name="connsiteX144" fmla="*/ 110479 w 330497"/>
              <a:gd name="connsiteY144" fmla="*/ 205223 h 304800"/>
              <a:gd name="connsiteX145" fmla="*/ 97544 w 330497"/>
              <a:gd name="connsiteY145" fmla="*/ 192126 h 304800"/>
              <a:gd name="connsiteX146" fmla="*/ 96250 w 330497"/>
              <a:gd name="connsiteY146" fmla="*/ 188197 h 304800"/>
              <a:gd name="connsiteX147" fmla="*/ 102718 w 330497"/>
              <a:gd name="connsiteY147" fmla="*/ 180339 h 304800"/>
              <a:gd name="connsiteX148" fmla="*/ 115653 w 330497"/>
              <a:gd name="connsiteY148" fmla="*/ 175100 h 304800"/>
              <a:gd name="connsiteX149" fmla="*/ 124707 w 330497"/>
              <a:gd name="connsiteY149" fmla="*/ 169862 h 304800"/>
              <a:gd name="connsiteX150" fmla="*/ 140230 w 330497"/>
              <a:gd name="connsiteY150" fmla="*/ 160694 h 304800"/>
              <a:gd name="connsiteX151" fmla="*/ 162219 w 330497"/>
              <a:gd name="connsiteY151" fmla="*/ 141049 h 304800"/>
              <a:gd name="connsiteX152" fmla="*/ 163513 w 330497"/>
              <a:gd name="connsiteY152" fmla="*/ 138429 h 304800"/>
              <a:gd name="connsiteX153" fmla="*/ 140230 w 330497"/>
              <a:gd name="connsiteY153" fmla="*/ 118784 h 304800"/>
              <a:gd name="connsiteX154" fmla="*/ 138936 w 330497"/>
              <a:gd name="connsiteY154" fmla="*/ 117474 h 304800"/>
              <a:gd name="connsiteX155" fmla="*/ 219220 w 330497"/>
              <a:gd name="connsiteY155" fmla="*/ 115887 h 304800"/>
              <a:gd name="connsiteX156" fmla="*/ 212725 w 330497"/>
              <a:gd name="connsiteY156" fmla="*/ 122382 h 304800"/>
              <a:gd name="connsiteX157" fmla="*/ 215323 w 330497"/>
              <a:gd name="connsiteY157" fmla="*/ 126278 h 304800"/>
              <a:gd name="connsiteX158" fmla="*/ 220518 w 330497"/>
              <a:gd name="connsiteY158" fmla="*/ 134071 h 304800"/>
              <a:gd name="connsiteX159" fmla="*/ 224415 w 330497"/>
              <a:gd name="connsiteY159" fmla="*/ 143163 h 304800"/>
              <a:gd name="connsiteX160" fmla="*/ 225714 w 330497"/>
              <a:gd name="connsiteY160" fmla="*/ 144462 h 304800"/>
              <a:gd name="connsiteX161" fmla="*/ 227013 w 330497"/>
              <a:gd name="connsiteY161" fmla="*/ 141865 h 304800"/>
              <a:gd name="connsiteX162" fmla="*/ 221817 w 330497"/>
              <a:gd name="connsiteY162" fmla="*/ 117186 h 304800"/>
              <a:gd name="connsiteX163" fmla="*/ 220518 w 330497"/>
              <a:gd name="connsiteY163" fmla="*/ 115887 h 304800"/>
              <a:gd name="connsiteX164" fmla="*/ 219220 w 330497"/>
              <a:gd name="connsiteY164" fmla="*/ 115887 h 304800"/>
              <a:gd name="connsiteX165" fmla="*/ 206375 w 330497"/>
              <a:gd name="connsiteY165" fmla="*/ 96837 h 304800"/>
              <a:gd name="connsiteX166" fmla="*/ 206375 w 330497"/>
              <a:gd name="connsiteY166" fmla="*/ 98425 h 304800"/>
              <a:gd name="connsiteX167" fmla="*/ 207169 w 330497"/>
              <a:gd name="connsiteY167" fmla="*/ 101600 h 304800"/>
              <a:gd name="connsiteX168" fmla="*/ 207963 w 330497"/>
              <a:gd name="connsiteY168" fmla="*/ 101600 h 304800"/>
              <a:gd name="connsiteX169" fmla="*/ 207963 w 330497"/>
              <a:gd name="connsiteY169" fmla="*/ 100013 h 304800"/>
              <a:gd name="connsiteX170" fmla="*/ 207169 w 330497"/>
              <a:gd name="connsiteY170" fmla="*/ 98425 h 304800"/>
              <a:gd name="connsiteX171" fmla="*/ 206375 w 330497"/>
              <a:gd name="connsiteY171" fmla="*/ 96837 h 304800"/>
              <a:gd name="connsiteX172" fmla="*/ 307146 w 330497"/>
              <a:gd name="connsiteY172" fmla="*/ 28272 h 304800"/>
              <a:gd name="connsiteX173" fmla="*/ 303262 w 330497"/>
              <a:gd name="connsiteY173" fmla="*/ 33413 h 304800"/>
              <a:gd name="connsiteX174" fmla="*/ 261841 w 330497"/>
              <a:gd name="connsiteY174" fmla="*/ 74537 h 304800"/>
              <a:gd name="connsiteX175" fmla="*/ 235952 w 330497"/>
              <a:gd name="connsiteY175" fmla="*/ 98954 h 304800"/>
              <a:gd name="connsiteX176" fmla="*/ 234657 w 330497"/>
              <a:gd name="connsiteY176" fmla="*/ 105380 h 304800"/>
              <a:gd name="connsiteX177" fmla="*/ 243718 w 330497"/>
              <a:gd name="connsiteY177" fmla="*/ 133652 h 304800"/>
              <a:gd name="connsiteX178" fmla="*/ 246307 w 330497"/>
              <a:gd name="connsiteY178" fmla="*/ 134937 h 304800"/>
              <a:gd name="connsiteX179" fmla="*/ 250191 w 330497"/>
              <a:gd name="connsiteY179" fmla="*/ 131082 h 304800"/>
              <a:gd name="connsiteX180" fmla="*/ 300673 w 330497"/>
              <a:gd name="connsiteY180" fmla="*/ 97669 h 304800"/>
              <a:gd name="connsiteX181" fmla="*/ 313618 w 330497"/>
              <a:gd name="connsiteY181" fmla="*/ 89958 h 304800"/>
              <a:gd name="connsiteX182" fmla="*/ 317501 w 330497"/>
              <a:gd name="connsiteY182" fmla="*/ 82247 h 304800"/>
              <a:gd name="connsiteX183" fmla="*/ 317501 w 330497"/>
              <a:gd name="connsiteY183" fmla="*/ 74537 h 304800"/>
              <a:gd name="connsiteX184" fmla="*/ 316207 w 330497"/>
              <a:gd name="connsiteY184" fmla="*/ 61685 h 304800"/>
              <a:gd name="connsiteX185" fmla="*/ 311029 w 330497"/>
              <a:gd name="connsiteY185" fmla="*/ 33413 h 304800"/>
              <a:gd name="connsiteX186" fmla="*/ 309734 w 330497"/>
              <a:gd name="connsiteY186" fmla="*/ 28272 h 304800"/>
              <a:gd name="connsiteX187" fmla="*/ 307146 w 330497"/>
              <a:gd name="connsiteY187" fmla="*/ 28272 h 304800"/>
              <a:gd name="connsiteX188" fmla="*/ 228600 w 330497"/>
              <a:gd name="connsiteY188" fmla="*/ 17173 h 304800"/>
              <a:gd name="connsiteX189" fmla="*/ 220861 w 330497"/>
              <a:gd name="connsiteY189" fmla="*/ 22368 h 304800"/>
              <a:gd name="connsiteX190" fmla="*/ 216991 w 330497"/>
              <a:gd name="connsiteY190" fmla="*/ 27564 h 304800"/>
              <a:gd name="connsiteX191" fmla="*/ 211832 w 330497"/>
              <a:gd name="connsiteY191" fmla="*/ 34058 h 304800"/>
              <a:gd name="connsiteX192" fmla="*/ 201513 w 330497"/>
              <a:gd name="connsiteY192" fmla="*/ 50944 h 304800"/>
              <a:gd name="connsiteX193" fmla="*/ 192484 w 330497"/>
              <a:gd name="connsiteY193" fmla="*/ 63933 h 304800"/>
              <a:gd name="connsiteX194" fmla="*/ 188615 w 330497"/>
              <a:gd name="connsiteY194" fmla="*/ 67829 h 304800"/>
              <a:gd name="connsiteX195" fmla="*/ 188615 w 330497"/>
              <a:gd name="connsiteY195" fmla="*/ 70427 h 304800"/>
              <a:gd name="connsiteX196" fmla="*/ 219571 w 330497"/>
              <a:gd name="connsiteY196" fmla="*/ 86013 h 304800"/>
              <a:gd name="connsiteX197" fmla="*/ 223441 w 330497"/>
              <a:gd name="connsiteY197" fmla="*/ 86013 h 304800"/>
              <a:gd name="connsiteX198" fmla="*/ 226020 w 330497"/>
              <a:gd name="connsiteY198" fmla="*/ 84715 h 304800"/>
              <a:gd name="connsiteX199" fmla="*/ 267295 w 330497"/>
              <a:gd name="connsiteY199" fmla="*/ 45748 h 304800"/>
              <a:gd name="connsiteX200" fmla="*/ 268585 w 330497"/>
              <a:gd name="connsiteY200" fmla="*/ 39254 h 304800"/>
              <a:gd name="connsiteX201" fmla="*/ 228600 w 330497"/>
              <a:gd name="connsiteY201" fmla="*/ 17173 h 304800"/>
              <a:gd name="connsiteX202" fmla="*/ 223344 w 330497"/>
              <a:gd name="connsiteY202" fmla="*/ 0 h 304800"/>
              <a:gd name="connsiteX203" fmla="*/ 233672 w 330497"/>
              <a:gd name="connsiteY203" fmla="*/ 1297 h 304800"/>
              <a:gd name="connsiteX204" fmla="*/ 246582 w 330497"/>
              <a:gd name="connsiteY204" fmla="*/ 3891 h 304800"/>
              <a:gd name="connsiteX205" fmla="*/ 281439 w 330497"/>
              <a:gd name="connsiteY205" fmla="*/ 27238 h 304800"/>
              <a:gd name="connsiteX206" fmla="*/ 285312 w 330497"/>
              <a:gd name="connsiteY206" fmla="*/ 27238 h 304800"/>
              <a:gd name="connsiteX207" fmla="*/ 300804 w 330497"/>
              <a:gd name="connsiteY207" fmla="*/ 11673 h 304800"/>
              <a:gd name="connsiteX208" fmla="*/ 315005 w 330497"/>
              <a:gd name="connsiteY208" fmla="*/ 12970 h 304800"/>
              <a:gd name="connsiteX209" fmla="*/ 318878 w 330497"/>
              <a:gd name="connsiteY209" fmla="*/ 22049 h 304800"/>
              <a:gd name="connsiteX210" fmla="*/ 329206 w 330497"/>
              <a:gd name="connsiteY210" fmla="*/ 71336 h 304800"/>
              <a:gd name="connsiteX211" fmla="*/ 329206 w 330497"/>
              <a:gd name="connsiteY211" fmla="*/ 75227 h 304800"/>
              <a:gd name="connsiteX212" fmla="*/ 330497 w 330497"/>
              <a:gd name="connsiteY212" fmla="*/ 89495 h 304800"/>
              <a:gd name="connsiteX213" fmla="*/ 327915 w 330497"/>
              <a:gd name="connsiteY213" fmla="*/ 101168 h 304800"/>
              <a:gd name="connsiteX214" fmla="*/ 325333 w 330497"/>
              <a:gd name="connsiteY214" fmla="*/ 103762 h 304800"/>
              <a:gd name="connsiteX215" fmla="*/ 316296 w 330497"/>
              <a:gd name="connsiteY215" fmla="*/ 108950 h 304800"/>
              <a:gd name="connsiteX216" fmla="*/ 305968 w 330497"/>
              <a:gd name="connsiteY216" fmla="*/ 114138 h 304800"/>
              <a:gd name="connsiteX217" fmla="*/ 277566 w 330497"/>
              <a:gd name="connsiteY217" fmla="*/ 127108 h 304800"/>
              <a:gd name="connsiteX218" fmla="*/ 247873 w 330497"/>
              <a:gd name="connsiteY218" fmla="*/ 151752 h 304800"/>
              <a:gd name="connsiteX219" fmla="*/ 246582 w 330497"/>
              <a:gd name="connsiteY219" fmla="*/ 155643 h 304800"/>
              <a:gd name="connsiteX220" fmla="*/ 249164 w 330497"/>
              <a:gd name="connsiteY220" fmla="*/ 158237 h 304800"/>
              <a:gd name="connsiteX221" fmla="*/ 253037 w 330497"/>
              <a:gd name="connsiteY221" fmla="*/ 175098 h 304800"/>
              <a:gd name="connsiteX222" fmla="*/ 251746 w 330497"/>
              <a:gd name="connsiteY222" fmla="*/ 186771 h 304800"/>
              <a:gd name="connsiteX223" fmla="*/ 253037 w 330497"/>
              <a:gd name="connsiteY223" fmla="*/ 197147 h 304800"/>
              <a:gd name="connsiteX224" fmla="*/ 273693 w 330497"/>
              <a:gd name="connsiteY224" fmla="*/ 223088 h 304800"/>
              <a:gd name="connsiteX225" fmla="*/ 293058 w 330497"/>
              <a:gd name="connsiteY225" fmla="*/ 239949 h 304800"/>
              <a:gd name="connsiteX226" fmla="*/ 295640 w 330497"/>
              <a:gd name="connsiteY226" fmla="*/ 242543 h 304800"/>
              <a:gd name="connsiteX227" fmla="*/ 296931 w 330497"/>
              <a:gd name="connsiteY227" fmla="*/ 250325 h 304800"/>
              <a:gd name="connsiteX228" fmla="*/ 293058 w 330497"/>
              <a:gd name="connsiteY228" fmla="*/ 252919 h 304800"/>
              <a:gd name="connsiteX229" fmla="*/ 280148 w 330497"/>
              <a:gd name="connsiteY229" fmla="*/ 254216 h 304800"/>
              <a:gd name="connsiteX230" fmla="*/ 273693 w 330497"/>
              <a:gd name="connsiteY230" fmla="*/ 255513 h 304800"/>
              <a:gd name="connsiteX231" fmla="*/ 274984 w 330497"/>
              <a:gd name="connsiteY231" fmla="*/ 260702 h 304800"/>
              <a:gd name="connsiteX232" fmla="*/ 265947 w 330497"/>
              <a:gd name="connsiteY232" fmla="*/ 268484 h 304800"/>
              <a:gd name="connsiteX233" fmla="*/ 263365 w 330497"/>
              <a:gd name="connsiteY233" fmla="*/ 268484 h 304800"/>
              <a:gd name="connsiteX234" fmla="*/ 262074 w 330497"/>
              <a:gd name="connsiteY234" fmla="*/ 269781 h 304800"/>
              <a:gd name="connsiteX235" fmla="*/ 264656 w 330497"/>
              <a:gd name="connsiteY235" fmla="*/ 273672 h 304800"/>
              <a:gd name="connsiteX236" fmla="*/ 265947 w 330497"/>
              <a:gd name="connsiteY236" fmla="*/ 284048 h 304800"/>
              <a:gd name="connsiteX237" fmla="*/ 255619 w 330497"/>
              <a:gd name="connsiteY237" fmla="*/ 287939 h 304800"/>
              <a:gd name="connsiteX238" fmla="*/ 244000 w 330497"/>
              <a:gd name="connsiteY238" fmla="*/ 281454 h 304800"/>
              <a:gd name="connsiteX239" fmla="*/ 240127 w 330497"/>
              <a:gd name="connsiteY239" fmla="*/ 280157 h 304800"/>
              <a:gd name="connsiteX240" fmla="*/ 238836 w 330497"/>
              <a:gd name="connsiteY240" fmla="*/ 281454 h 304800"/>
              <a:gd name="connsiteX241" fmla="*/ 238836 w 330497"/>
              <a:gd name="connsiteY241" fmla="*/ 284048 h 304800"/>
              <a:gd name="connsiteX242" fmla="*/ 238836 w 330497"/>
              <a:gd name="connsiteY242" fmla="*/ 298315 h 304800"/>
              <a:gd name="connsiteX243" fmla="*/ 232381 w 330497"/>
              <a:gd name="connsiteY243" fmla="*/ 304800 h 304800"/>
              <a:gd name="connsiteX244" fmla="*/ 227217 w 330497"/>
              <a:gd name="connsiteY244" fmla="*/ 304800 h 304800"/>
              <a:gd name="connsiteX245" fmla="*/ 223344 w 330497"/>
              <a:gd name="connsiteY245" fmla="*/ 303503 h 304800"/>
              <a:gd name="connsiteX246" fmla="*/ 211725 w 330497"/>
              <a:gd name="connsiteY246" fmla="*/ 289236 h 304800"/>
              <a:gd name="connsiteX247" fmla="*/ 202688 w 330497"/>
              <a:gd name="connsiteY247" fmla="*/ 263296 h 304800"/>
              <a:gd name="connsiteX248" fmla="*/ 209143 w 330497"/>
              <a:gd name="connsiteY248" fmla="*/ 219197 h 304800"/>
              <a:gd name="connsiteX249" fmla="*/ 210434 w 330497"/>
              <a:gd name="connsiteY249" fmla="*/ 214009 h 304800"/>
              <a:gd name="connsiteX250" fmla="*/ 209143 w 330497"/>
              <a:gd name="connsiteY250" fmla="*/ 208821 h 304800"/>
              <a:gd name="connsiteX251" fmla="*/ 198815 w 330497"/>
              <a:gd name="connsiteY251" fmla="*/ 202336 h 304800"/>
              <a:gd name="connsiteX252" fmla="*/ 193651 w 330497"/>
              <a:gd name="connsiteY252" fmla="*/ 201039 h 304800"/>
              <a:gd name="connsiteX253" fmla="*/ 162666 w 330497"/>
              <a:gd name="connsiteY253" fmla="*/ 230870 h 304800"/>
              <a:gd name="connsiteX254" fmla="*/ 148465 w 330497"/>
              <a:gd name="connsiteY254" fmla="*/ 249028 h 304800"/>
              <a:gd name="connsiteX255" fmla="*/ 127809 w 330497"/>
              <a:gd name="connsiteY255" fmla="*/ 269781 h 304800"/>
              <a:gd name="connsiteX256" fmla="*/ 126518 w 330497"/>
              <a:gd name="connsiteY256" fmla="*/ 272375 h 304800"/>
              <a:gd name="connsiteX257" fmla="*/ 100698 w 330497"/>
              <a:gd name="connsiteY257" fmla="*/ 294424 h 304800"/>
              <a:gd name="connsiteX258" fmla="*/ 96825 w 330497"/>
              <a:gd name="connsiteY258" fmla="*/ 297018 h 304800"/>
              <a:gd name="connsiteX259" fmla="*/ 72296 w 330497"/>
              <a:gd name="connsiteY259" fmla="*/ 303503 h 304800"/>
              <a:gd name="connsiteX260" fmla="*/ 54222 w 330497"/>
              <a:gd name="connsiteY260" fmla="*/ 300909 h 304800"/>
              <a:gd name="connsiteX261" fmla="*/ 45185 w 330497"/>
              <a:gd name="connsiteY261" fmla="*/ 298315 h 304800"/>
              <a:gd name="connsiteX262" fmla="*/ 14201 w 330497"/>
              <a:gd name="connsiteY262" fmla="*/ 273672 h 304800"/>
              <a:gd name="connsiteX263" fmla="*/ 6455 w 330497"/>
              <a:gd name="connsiteY263" fmla="*/ 260702 h 304800"/>
              <a:gd name="connsiteX264" fmla="*/ 0 w 330497"/>
              <a:gd name="connsiteY264" fmla="*/ 238652 h 304800"/>
              <a:gd name="connsiteX265" fmla="*/ 0 w 330497"/>
              <a:gd name="connsiteY265" fmla="*/ 236058 h 304800"/>
              <a:gd name="connsiteX266" fmla="*/ 5164 w 330497"/>
              <a:gd name="connsiteY266" fmla="*/ 202336 h 304800"/>
              <a:gd name="connsiteX267" fmla="*/ 16783 w 330497"/>
              <a:gd name="connsiteY267" fmla="*/ 188068 h 304800"/>
              <a:gd name="connsiteX268" fmla="*/ 24529 w 330497"/>
              <a:gd name="connsiteY268" fmla="*/ 180286 h 304800"/>
              <a:gd name="connsiteX269" fmla="*/ 29693 w 330497"/>
              <a:gd name="connsiteY269" fmla="*/ 176395 h 304800"/>
              <a:gd name="connsiteX270" fmla="*/ 37439 w 330497"/>
              <a:gd name="connsiteY270" fmla="*/ 172504 h 304800"/>
              <a:gd name="connsiteX271" fmla="*/ 112317 w 330497"/>
              <a:gd name="connsiteY271" fmla="*/ 118029 h 304800"/>
              <a:gd name="connsiteX272" fmla="*/ 138137 w 330497"/>
              <a:gd name="connsiteY272" fmla="*/ 95980 h 304800"/>
              <a:gd name="connsiteX273" fmla="*/ 153629 w 330497"/>
              <a:gd name="connsiteY273" fmla="*/ 81713 h 304800"/>
              <a:gd name="connsiteX274" fmla="*/ 171703 w 330497"/>
              <a:gd name="connsiteY274" fmla="*/ 63554 h 304800"/>
              <a:gd name="connsiteX275" fmla="*/ 182032 w 330497"/>
              <a:gd name="connsiteY275" fmla="*/ 51881 h 304800"/>
              <a:gd name="connsiteX276" fmla="*/ 187196 w 330497"/>
              <a:gd name="connsiteY276" fmla="*/ 44099 h 304800"/>
              <a:gd name="connsiteX277" fmla="*/ 205270 w 330497"/>
              <a:gd name="connsiteY277" fmla="*/ 16861 h 304800"/>
              <a:gd name="connsiteX278" fmla="*/ 209143 w 330497"/>
              <a:gd name="connsiteY278" fmla="*/ 9079 h 304800"/>
              <a:gd name="connsiteX279" fmla="*/ 214307 w 330497"/>
              <a:gd name="connsiteY279" fmla="*/ 2594 h 304800"/>
              <a:gd name="connsiteX280" fmla="*/ 223344 w 330497"/>
              <a:gd name="connsiteY280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</a:cxnLst>
            <a:rect l="l" t="t" r="r" b="b"/>
            <a:pathLst>
              <a:path w="330497" h="304800">
                <a:moveTo>
                  <a:pt x="75173" y="222249"/>
                </a:moveTo>
                <a:cubicBezTo>
                  <a:pt x="68636" y="228423"/>
                  <a:pt x="63407" y="233362"/>
                  <a:pt x="56870" y="239535"/>
                </a:cubicBezTo>
                <a:cubicBezTo>
                  <a:pt x="55563" y="239535"/>
                  <a:pt x="55563" y="240770"/>
                  <a:pt x="55563" y="242005"/>
                </a:cubicBezTo>
                <a:cubicBezTo>
                  <a:pt x="55563" y="242005"/>
                  <a:pt x="56870" y="243240"/>
                  <a:pt x="58178" y="243240"/>
                </a:cubicBezTo>
                <a:cubicBezTo>
                  <a:pt x="60792" y="244474"/>
                  <a:pt x="64714" y="244474"/>
                  <a:pt x="67329" y="244474"/>
                </a:cubicBezTo>
                <a:cubicBezTo>
                  <a:pt x="69944" y="244474"/>
                  <a:pt x="71251" y="243240"/>
                  <a:pt x="72559" y="240770"/>
                </a:cubicBezTo>
                <a:cubicBezTo>
                  <a:pt x="76481" y="237066"/>
                  <a:pt x="77788" y="232127"/>
                  <a:pt x="77788" y="225953"/>
                </a:cubicBezTo>
                <a:cubicBezTo>
                  <a:pt x="77788" y="225953"/>
                  <a:pt x="77788" y="224719"/>
                  <a:pt x="77788" y="223484"/>
                </a:cubicBezTo>
                <a:cubicBezTo>
                  <a:pt x="77788" y="223484"/>
                  <a:pt x="76481" y="222249"/>
                  <a:pt x="76481" y="222249"/>
                </a:cubicBezTo>
                <a:cubicBezTo>
                  <a:pt x="76481" y="222249"/>
                  <a:pt x="75173" y="222249"/>
                  <a:pt x="75173" y="222249"/>
                </a:cubicBezTo>
                <a:close/>
                <a:moveTo>
                  <a:pt x="226286" y="209549"/>
                </a:moveTo>
                <a:cubicBezTo>
                  <a:pt x="223772" y="209549"/>
                  <a:pt x="222515" y="210853"/>
                  <a:pt x="221258" y="213461"/>
                </a:cubicBezTo>
                <a:cubicBezTo>
                  <a:pt x="221258" y="214765"/>
                  <a:pt x="221258" y="214765"/>
                  <a:pt x="221258" y="216069"/>
                </a:cubicBezTo>
                <a:cubicBezTo>
                  <a:pt x="220002" y="218677"/>
                  <a:pt x="218745" y="221285"/>
                  <a:pt x="220002" y="222589"/>
                </a:cubicBezTo>
                <a:cubicBezTo>
                  <a:pt x="220002" y="223893"/>
                  <a:pt x="222515" y="223893"/>
                  <a:pt x="225029" y="223893"/>
                </a:cubicBezTo>
                <a:cubicBezTo>
                  <a:pt x="226286" y="225197"/>
                  <a:pt x="227542" y="227805"/>
                  <a:pt x="226286" y="229110"/>
                </a:cubicBezTo>
                <a:cubicBezTo>
                  <a:pt x="223772" y="230414"/>
                  <a:pt x="221258" y="231718"/>
                  <a:pt x="218745" y="233022"/>
                </a:cubicBezTo>
                <a:cubicBezTo>
                  <a:pt x="217488" y="234326"/>
                  <a:pt x="218745" y="236934"/>
                  <a:pt x="220002" y="236934"/>
                </a:cubicBezTo>
                <a:cubicBezTo>
                  <a:pt x="222515" y="236934"/>
                  <a:pt x="226286" y="238238"/>
                  <a:pt x="226286" y="240846"/>
                </a:cubicBezTo>
                <a:cubicBezTo>
                  <a:pt x="227542" y="244758"/>
                  <a:pt x="225029" y="246062"/>
                  <a:pt x="222515" y="247366"/>
                </a:cubicBezTo>
                <a:cubicBezTo>
                  <a:pt x="220002" y="248670"/>
                  <a:pt x="218745" y="251278"/>
                  <a:pt x="217488" y="252582"/>
                </a:cubicBezTo>
                <a:cubicBezTo>
                  <a:pt x="217488" y="252582"/>
                  <a:pt x="217488" y="253886"/>
                  <a:pt x="217488" y="253886"/>
                </a:cubicBezTo>
                <a:cubicBezTo>
                  <a:pt x="217488" y="255190"/>
                  <a:pt x="217488" y="255190"/>
                  <a:pt x="218745" y="253886"/>
                </a:cubicBezTo>
                <a:cubicBezTo>
                  <a:pt x="220002" y="253886"/>
                  <a:pt x="221258" y="252582"/>
                  <a:pt x="222515" y="252582"/>
                </a:cubicBezTo>
                <a:cubicBezTo>
                  <a:pt x="223772" y="252582"/>
                  <a:pt x="225029" y="252582"/>
                  <a:pt x="226286" y="253886"/>
                </a:cubicBezTo>
                <a:cubicBezTo>
                  <a:pt x="227542" y="255190"/>
                  <a:pt x="227542" y="257798"/>
                  <a:pt x="226286" y="259102"/>
                </a:cubicBezTo>
                <a:cubicBezTo>
                  <a:pt x="225029" y="261710"/>
                  <a:pt x="223772" y="263014"/>
                  <a:pt x="222515" y="265622"/>
                </a:cubicBezTo>
                <a:cubicBezTo>
                  <a:pt x="218745" y="268230"/>
                  <a:pt x="218745" y="272142"/>
                  <a:pt x="221258" y="276054"/>
                </a:cubicBezTo>
                <a:cubicBezTo>
                  <a:pt x="221258" y="278662"/>
                  <a:pt x="222515" y="279966"/>
                  <a:pt x="223772" y="282574"/>
                </a:cubicBezTo>
                <a:cubicBezTo>
                  <a:pt x="223772" y="282574"/>
                  <a:pt x="225029" y="282574"/>
                  <a:pt x="225029" y="282574"/>
                </a:cubicBezTo>
                <a:cubicBezTo>
                  <a:pt x="226286" y="277358"/>
                  <a:pt x="228799" y="272142"/>
                  <a:pt x="230056" y="266926"/>
                </a:cubicBezTo>
                <a:cubicBezTo>
                  <a:pt x="230056" y="261710"/>
                  <a:pt x="233826" y="260406"/>
                  <a:pt x="237597" y="261710"/>
                </a:cubicBezTo>
                <a:cubicBezTo>
                  <a:pt x="238853" y="263014"/>
                  <a:pt x="240110" y="263014"/>
                  <a:pt x="240110" y="264318"/>
                </a:cubicBezTo>
                <a:cubicBezTo>
                  <a:pt x="242624" y="265622"/>
                  <a:pt x="243881" y="266926"/>
                  <a:pt x="245137" y="268230"/>
                </a:cubicBezTo>
                <a:cubicBezTo>
                  <a:pt x="246394" y="268230"/>
                  <a:pt x="247651" y="268230"/>
                  <a:pt x="247651" y="268230"/>
                </a:cubicBezTo>
                <a:cubicBezTo>
                  <a:pt x="247651" y="268230"/>
                  <a:pt x="247651" y="266926"/>
                  <a:pt x="247651" y="266926"/>
                </a:cubicBezTo>
                <a:cubicBezTo>
                  <a:pt x="247651" y="265622"/>
                  <a:pt x="247651" y="264318"/>
                  <a:pt x="246394" y="263014"/>
                </a:cubicBezTo>
                <a:cubicBezTo>
                  <a:pt x="241367" y="248670"/>
                  <a:pt x="237597" y="234326"/>
                  <a:pt x="236340" y="218677"/>
                </a:cubicBezTo>
                <a:cubicBezTo>
                  <a:pt x="236340" y="214765"/>
                  <a:pt x="235083" y="212157"/>
                  <a:pt x="232569" y="209549"/>
                </a:cubicBezTo>
                <a:cubicBezTo>
                  <a:pt x="232569" y="209549"/>
                  <a:pt x="231313" y="209549"/>
                  <a:pt x="231313" y="209549"/>
                </a:cubicBezTo>
                <a:cubicBezTo>
                  <a:pt x="228799" y="209549"/>
                  <a:pt x="227542" y="209549"/>
                  <a:pt x="226286" y="209549"/>
                </a:cubicBezTo>
                <a:close/>
                <a:moveTo>
                  <a:pt x="245475" y="204787"/>
                </a:moveTo>
                <a:cubicBezTo>
                  <a:pt x="245475" y="204787"/>
                  <a:pt x="244182" y="204787"/>
                  <a:pt x="244182" y="206082"/>
                </a:cubicBezTo>
                <a:cubicBezTo>
                  <a:pt x="242888" y="208672"/>
                  <a:pt x="244182" y="211263"/>
                  <a:pt x="245475" y="215148"/>
                </a:cubicBezTo>
                <a:cubicBezTo>
                  <a:pt x="245475" y="216443"/>
                  <a:pt x="246769" y="219033"/>
                  <a:pt x="248062" y="221623"/>
                </a:cubicBezTo>
                <a:cubicBezTo>
                  <a:pt x="248062" y="230689"/>
                  <a:pt x="251943" y="239754"/>
                  <a:pt x="254530" y="248820"/>
                </a:cubicBezTo>
                <a:cubicBezTo>
                  <a:pt x="254530" y="250115"/>
                  <a:pt x="254530" y="251410"/>
                  <a:pt x="255823" y="252705"/>
                </a:cubicBezTo>
                <a:cubicBezTo>
                  <a:pt x="255823" y="252705"/>
                  <a:pt x="257117" y="254000"/>
                  <a:pt x="257117" y="254000"/>
                </a:cubicBezTo>
                <a:cubicBezTo>
                  <a:pt x="257117" y="254000"/>
                  <a:pt x="258410" y="252705"/>
                  <a:pt x="258410" y="252705"/>
                </a:cubicBezTo>
                <a:cubicBezTo>
                  <a:pt x="258410" y="250115"/>
                  <a:pt x="258410" y="248820"/>
                  <a:pt x="259704" y="247525"/>
                </a:cubicBezTo>
                <a:cubicBezTo>
                  <a:pt x="259704" y="242345"/>
                  <a:pt x="263584" y="241049"/>
                  <a:pt x="267465" y="241049"/>
                </a:cubicBezTo>
                <a:cubicBezTo>
                  <a:pt x="268758" y="242345"/>
                  <a:pt x="271345" y="242345"/>
                  <a:pt x="272639" y="242345"/>
                </a:cubicBezTo>
                <a:cubicBezTo>
                  <a:pt x="273932" y="242345"/>
                  <a:pt x="275226" y="242345"/>
                  <a:pt x="276520" y="242345"/>
                </a:cubicBezTo>
                <a:cubicBezTo>
                  <a:pt x="277813" y="241049"/>
                  <a:pt x="275226" y="239754"/>
                  <a:pt x="273932" y="238459"/>
                </a:cubicBezTo>
                <a:cubicBezTo>
                  <a:pt x="272639" y="237164"/>
                  <a:pt x="270052" y="234574"/>
                  <a:pt x="268758" y="233279"/>
                </a:cubicBezTo>
                <a:cubicBezTo>
                  <a:pt x="260997" y="226804"/>
                  <a:pt x="255823" y="219033"/>
                  <a:pt x="250649" y="211263"/>
                </a:cubicBezTo>
                <a:cubicBezTo>
                  <a:pt x="249356" y="208672"/>
                  <a:pt x="248062" y="207377"/>
                  <a:pt x="246769" y="204787"/>
                </a:cubicBezTo>
                <a:cubicBezTo>
                  <a:pt x="246769" y="204787"/>
                  <a:pt x="245475" y="204787"/>
                  <a:pt x="245475" y="204787"/>
                </a:cubicBezTo>
                <a:close/>
                <a:moveTo>
                  <a:pt x="63501" y="191786"/>
                </a:moveTo>
                <a:cubicBezTo>
                  <a:pt x="55707" y="190499"/>
                  <a:pt x="47914" y="191786"/>
                  <a:pt x="38822" y="193074"/>
                </a:cubicBezTo>
                <a:cubicBezTo>
                  <a:pt x="36224" y="193074"/>
                  <a:pt x="33627" y="195648"/>
                  <a:pt x="31029" y="198222"/>
                </a:cubicBezTo>
                <a:cubicBezTo>
                  <a:pt x="21937" y="205945"/>
                  <a:pt x="20638" y="216242"/>
                  <a:pt x="20638" y="226540"/>
                </a:cubicBezTo>
                <a:cubicBezTo>
                  <a:pt x="21937" y="238124"/>
                  <a:pt x="24535" y="249709"/>
                  <a:pt x="28431" y="260006"/>
                </a:cubicBezTo>
                <a:cubicBezTo>
                  <a:pt x="31029" y="263867"/>
                  <a:pt x="33627" y="267729"/>
                  <a:pt x="37523" y="271590"/>
                </a:cubicBezTo>
                <a:cubicBezTo>
                  <a:pt x="49213" y="281888"/>
                  <a:pt x="63501" y="285749"/>
                  <a:pt x="79087" y="284462"/>
                </a:cubicBezTo>
                <a:cubicBezTo>
                  <a:pt x="80386" y="284462"/>
                  <a:pt x="81685" y="284462"/>
                  <a:pt x="82984" y="284462"/>
                </a:cubicBezTo>
                <a:cubicBezTo>
                  <a:pt x="89478" y="281888"/>
                  <a:pt x="94674" y="278026"/>
                  <a:pt x="99869" y="275452"/>
                </a:cubicBezTo>
                <a:cubicBezTo>
                  <a:pt x="103766" y="272878"/>
                  <a:pt x="106363" y="269016"/>
                  <a:pt x="108961" y="266442"/>
                </a:cubicBezTo>
                <a:cubicBezTo>
                  <a:pt x="116754" y="260006"/>
                  <a:pt x="120651" y="250996"/>
                  <a:pt x="119352" y="240699"/>
                </a:cubicBezTo>
                <a:cubicBezTo>
                  <a:pt x="119352" y="236837"/>
                  <a:pt x="119352" y="234263"/>
                  <a:pt x="118053" y="230401"/>
                </a:cubicBezTo>
                <a:cubicBezTo>
                  <a:pt x="118053" y="230401"/>
                  <a:pt x="118053" y="229114"/>
                  <a:pt x="118053" y="229114"/>
                </a:cubicBezTo>
                <a:cubicBezTo>
                  <a:pt x="116754" y="229114"/>
                  <a:pt x="115455" y="230401"/>
                  <a:pt x="115455" y="230401"/>
                </a:cubicBezTo>
                <a:cubicBezTo>
                  <a:pt x="114157" y="231688"/>
                  <a:pt x="112858" y="234263"/>
                  <a:pt x="111559" y="235550"/>
                </a:cubicBezTo>
                <a:cubicBezTo>
                  <a:pt x="106363" y="243273"/>
                  <a:pt x="99869" y="249709"/>
                  <a:pt x="92076" y="254857"/>
                </a:cubicBezTo>
                <a:cubicBezTo>
                  <a:pt x="84283" y="258719"/>
                  <a:pt x="77788" y="261293"/>
                  <a:pt x="69995" y="260006"/>
                </a:cubicBezTo>
                <a:cubicBezTo>
                  <a:pt x="67397" y="260006"/>
                  <a:pt x="66098" y="260006"/>
                  <a:pt x="64800" y="260006"/>
                </a:cubicBezTo>
                <a:cubicBezTo>
                  <a:pt x="60903" y="260006"/>
                  <a:pt x="55707" y="258719"/>
                  <a:pt x="51811" y="258719"/>
                </a:cubicBezTo>
                <a:cubicBezTo>
                  <a:pt x="47914" y="256145"/>
                  <a:pt x="44018" y="252283"/>
                  <a:pt x="40121" y="249709"/>
                </a:cubicBezTo>
                <a:cubicBezTo>
                  <a:pt x="38822" y="248422"/>
                  <a:pt x="38822" y="248422"/>
                  <a:pt x="38822" y="248422"/>
                </a:cubicBezTo>
                <a:cubicBezTo>
                  <a:pt x="36224" y="245847"/>
                  <a:pt x="34926" y="244560"/>
                  <a:pt x="34926" y="241986"/>
                </a:cubicBezTo>
                <a:cubicBezTo>
                  <a:pt x="34926" y="236837"/>
                  <a:pt x="36224" y="232976"/>
                  <a:pt x="40121" y="230401"/>
                </a:cubicBezTo>
                <a:cubicBezTo>
                  <a:pt x="47914" y="226540"/>
                  <a:pt x="53110" y="220104"/>
                  <a:pt x="58305" y="214955"/>
                </a:cubicBezTo>
                <a:cubicBezTo>
                  <a:pt x="62202" y="211094"/>
                  <a:pt x="64800" y="208520"/>
                  <a:pt x="68696" y="205945"/>
                </a:cubicBezTo>
                <a:cubicBezTo>
                  <a:pt x="69995" y="203371"/>
                  <a:pt x="71294" y="203371"/>
                  <a:pt x="69995" y="200797"/>
                </a:cubicBezTo>
                <a:cubicBezTo>
                  <a:pt x="69995" y="198222"/>
                  <a:pt x="68696" y="196935"/>
                  <a:pt x="67397" y="194361"/>
                </a:cubicBezTo>
                <a:cubicBezTo>
                  <a:pt x="67397" y="193074"/>
                  <a:pt x="66098" y="193074"/>
                  <a:pt x="63501" y="191786"/>
                </a:cubicBezTo>
                <a:close/>
                <a:moveTo>
                  <a:pt x="231942" y="166687"/>
                </a:moveTo>
                <a:cubicBezTo>
                  <a:pt x="226595" y="170447"/>
                  <a:pt x="222584" y="174207"/>
                  <a:pt x="218574" y="177967"/>
                </a:cubicBezTo>
                <a:cubicBezTo>
                  <a:pt x="215900" y="179220"/>
                  <a:pt x="215900" y="181727"/>
                  <a:pt x="217237" y="184234"/>
                </a:cubicBezTo>
                <a:cubicBezTo>
                  <a:pt x="218574" y="182980"/>
                  <a:pt x="219910" y="181727"/>
                  <a:pt x="221247" y="180474"/>
                </a:cubicBezTo>
                <a:cubicBezTo>
                  <a:pt x="222584" y="179220"/>
                  <a:pt x="226595" y="179220"/>
                  <a:pt x="226595" y="180474"/>
                </a:cubicBezTo>
                <a:cubicBezTo>
                  <a:pt x="227932" y="181727"/>
                  <a:pt x="227932" y="182980"/>
                  <a:pt x="227932" y="182980"/>
                </a:cubicBezTo>
                <a:cubicBezTo>
                  <a:pt x="229268" y="185487"/>
                  <a:pt x="229268" y="186740"/>
                  <a:pt x="230605" y="189247"/>
                </a:cubicBezTo>
                <a:cubicBezTo>
                  <a:pt x="230605" y="190500"/>
                  <a:pt x="231942" y="190500"/>
                  <a:pt x="233279" y="189247"/>
                </a:cubicBezTo>
                <a:cubicBezTo>
                  <a:pt x="238626" y="186740"/>
                  <a:pt x="239963" y="181727"/>
                  <a:pt x="241300" y="176714"/>
                </a:cubicBezTo>
                <a:cubicBezTo>
                  <a:pt x="241300" y="171701"/>
                  <a:pt x="237290" y="167941"/>
                  <a:pt x="233279" y="166687"/>
                </a:cubicBezTo>
                <a:cubicBezTo>
                  <a:pt x="233279" y="166687"/>
                  <a:pt x="231942" y="166687"/>
                  <a:pt x="231942" y="166687"/>
                </a:cubicBezTo>
                <a:close/>
                <a:moveTo>
                  <a:pt x="173526" y="155277"/>
                </a:moveTo>
                <a:cubicBezTo>
                  <a:pt x="169680" y="159147"/>
                  <a:pt x="165833" y="161726"/>
                  <a:pt x="160704" y="165596"/>
                </a:cubicBezTo>
                <a:cubicBezTo>
                  <a:pt x="151729" y="172045"/>
                  <a:pt x="141471" y="178494"/>
                  <a:pt x="129931" y="183654"/>
                </a:cubicBezTo>
                <a:cubicBezTo>
                  <a:pt x="128649" y="184943"/>
                  <a:pt x="126085" y="186233"/>
                  <a:pt x="124802" y="187523"/>
                </a:cubicBezTo>
                <a:cubicBezTo>
                  <a:pt x="123520" y="188813"/>
                  <a:pt x="122238" y="188813"/>
                  <a:pt x="123520" y="190103"/>
                </a:cubicBezTo>
                <a:cubicBezTo>
                  <a:pt x="124802" y="191393"/>
                  <a:pt x="126085" y="192683"/>
                  <a:pt x="126085" y="193972"/>
                </a:cubicBezTo>
                <a:cubicBezTo>
                  <a:pt x="132496" y="203001"/>
                  <a:pt x="137625" y="212030"/>
                  <a:pt x="137625" y="222349"/>
                </a:cubicBezTo>
                <a:cubicBezTo>
                  <a:pt x="137625" y="226218"/>
                  <a:pt x="138907" y="230088"/>
                  <a:pt x="138907" y="233958"/>
                </a:cubicBezTo>
                <a:cubicBezTo>
                  <a:pt x="138907" y="235247"/>
                  <a:pt x="140189" y="235247"/>
                  <a:pt x="140189" y="236537"/>
                </a:cubicBezTo>
                <a:cubicBezTo>
                  <a:pt x="141471" y="235247"/>
                  <a:pt x="141471" y="235247"/>
                  <a:pt x="142753" y="235247"/>
                </a:cubicBezTo>
                <a:cubicBezTo>
                  <a:pt x="144036" y="231378"/>
                  <a:pt x="146600" y="228798"/>
                  <a:pt x="149164" y="226218"/>
                </a:cubicBezTo>
                <a:cubicBezTo>
                  <a:pt x="153011" y="222349"/>
                  <a:pt x="158140" y="217190"/>
                  <a:pt x="161987" y="212030"/>
                </a:cubicBezTo>
                <a:cubicBezTo>
                  <a:pt x="164551" y="208161"/>
                  <a:pt x="168398" y="205581"/>
                  <a:pt x="170962" y="201711"/>
                </a:cubicBezTo>
                <a:cubicBezTo>
                  <a:pt x="173526" y="199132"/>
                  <a:pt x="176091" y="196552"/>
                  <a:pt x="178655" y="193972"/>
                </a:cubicBezTo>
                <a:cubicBezTo>
                  <a:pt x="181220" y="191393"/>
                  <a:pt x="183784" y="187523"/>
                  <a:pt x="186349" y="186233"/>
                </a:cubicBezTo>
                <a:cubicBezTo>
                  <a:pt x="187631" y="186233"/>
                  <a:pt x="187631" y="184943"/>
                  <a:pt x="188913" y="183654"/>
                </a:cubicBezTo>
                <a:cubicBezTo>
                  <a:pt x="188913" y="183654"/>
                  <a:pt x="188913" y="182364"/>
                  <a:pt x="187631" y="182364"/>
                </a:cubicBezTo>
                <a:cubicBezTo>
                  <a:pt x="185066" y="174625"/>
                  <a:pt x="182502" y="166886"/>
                  <a:pt x="179937" y="159147"/>
                </a:cubicBezTo>
                <a:cubicBezTo>
                  <a:pt x="178655" y="157857"/>
                  <a:pt x="178655" y="157857"/>
                  <a:pt x="177373" y="156567"/>
                </a:cubicBezTo>
                <a:cubicBezTo>
                  <a:pt x="176091" y="153987"/>
                  <a:pt x="174809" y="153987"/>
                  <a:pt x="173526" y="155277"/>
                </a:cubicBezTo>
                <a:close/>
                <a:moveTo>
                  <a:pt x="196118" y="139382"/>
                </a:moveTo>
                <a:cubicBezTo>
                  <a:pt x="192088" y="140652"/>
                  <a:pt x="192088" y="143192"/>
                  <a:pt x="193431" y="145732"/>
                </a:cubicBezTo>
                <a:cubicBezTo>
                  <a:pt x="197461" y="150812"/>
                  <a:pt x="200148" y="155892"/>
                  <a:pt x="204178" y="160972"/>
                </a:cubicBezTo>
                <a:cubicBezTo>
                  <a:pt x="204178" y="162242"/>
                  <a:pt x="205521" y="163512"/>
                  <a:pt x="205521" y="163512"/>
                </a:cubicBezTo>
                <a:cubicBezTo>
                  <a:pt x="205521" y="163512"/>
                  <a:pt x="206864" y="163512"/>
                  <a:pt x="206864" y="163512"/>
                </a:cubicBezTo>
                <a:cubicBezTo>
                  <a:pt x="208208" y="162242"/>
                  <a:pt x="208208" y="162242"/>
                  <a:pt x="209551" y="160972"/>
                </a:cubicBezTo>
                <a:cubicBezTo>
                  <a:pt x="208208" y="159702"/>
                  <a:pt x="208208" y="158432"/>
                  <a:pt x="208208" y="157162"/>
                </a:cubicBezTo>
                <a:cubicBezTo>
                  <a:pt x="206864" y="149542"/>
                  <a:pt x="201491" y="144462"/>
                  <a:pt x="197461" y="139382"/>
                </a:cubicBezTo>
                <a:cubicBezTo>
                  <a:pt x="197461" y="138112"/>
                  <a:pt x="196118" y="138112"/>
                  <a:pt x="196118" y="139382"/>
                </a:cubicBezTo>
                <a:close/>
                <a:moveTo>
                  <a:pt x="204470" y="131762"/>
                </a:moveTo>
                <a:cubicBezTo>
                  <a:pt x="203200" y="131762"/>
                  <a:pt x="203200" y="132896"/>
                  <a:pt x="203200" y="132896"/>
                </a:cubicBezTo>
                <a:cubicBezTo>
                  <a:pt x="204470" y="134030"/>
                  <a:pt x="205740" y="135164"/>
                  <a:pt x="207010" y="135164"/>
                </a:cubicBezTo>
                <a:cubicBezTo>
                  <a:pt x="208280" y="134030"/>
                  <a:pt x="207010" y="132896"/>
                  <a:pt x="205740" y="131762"/>
                </a:cubicBezTo>
                <a:cubicBezTo>
                  <a:pt x="205740" y="131762"/>
                  <a:pt x="204470" y="131762"/>
                  <a:pt x="204470" y="131762"/>
                </a:cubicBezTo>
                <a:close/>
                <a:moveTo>
                  <a:pt x="138936" y="117474"/>
                </a:moveTo>
                <a:cubicBezTo>
                  <a:pt x="137643" y="117474"/>
                  <a:pt x="137643" y="118784"/>
                  <a:pt x="136349" y="118784"/>
                </a:cubicBezTo>
                <a:cubicBezTo>
                  <a:pt x="132469" y="121403"/>
                  <a:pt x="129881" y="124023"/>
                  <a:pt x="126001" y="126642"/>
                </a:cubicBezTo>
                <a:cubicBezTo>
                  <a:pt x="104011" y="142358"/>
                  <a:pt x="82021" y="156765"/>
                  <a:pt x="60031" y="172481"/>
                </a:cubicBezTo>
                <a:cubicBezTo>
                  <a:pt x="60031" y="172481"/>
                  <a:pt x="58738" y="173791"/>
                  <a:pt x="58738" y="173791"/>
                </a:cubicBezTo>
                <a:cubicBezTo>
                  <a:pt x="58738" y="173791"/>
                  <a:pt x="60031" y="173791"/>
                  <a:pt x="60031" y="173791"/>
                </a:cubicBezTo>
                <a:cubicBezTo>
                  <a:pt x="61325" y="173791"/>
                  <a:pt x="62619" y="173791"/>
                  <a:pt x="63912" y="173791"/>
                </a:cubicBezTo>
                <a:cubicBezTo>
                  <a:pt x="70380" y="173791"/>
                  <a:pt x="75554" y="177720"/>
                  <a:pt x="78141" y="182959"/>
                </a:cubicBezTo>
                <a:cubicBezTo>
                  <a:pt x="79434" y="184268"/>
                  <a:pt x="80728" y="186888"/>
                  <a:pt x="82021" y="188197"/>
                </a:cubicBezTo>
                <a:cubicBezTo>
                  <a:pt x="88489" y="196055"/>
                  <a:pt x="92369" y="205223"/>
                  <a:pt x="94956" y="214391"/>
                </a:cubicBezTo>
                <a:cubicBezTo>
                  <a:pt x="94956" y="217010"/>
                  <a:pt x="94956" y="219630"/>
                  <a:pt x="96250" y="222249"/>
                </a:cubicBezTo>
                <a:cubicBezTo>
                  <a:pt x="100131" y="222249"/>
                  <a:pt x="101424" y="218320"/>
                  <a:pt x="102718" y="217010"/>
                </a:cubicBezTo>
                <a:cubicBezTo>
                  <a:pt x="105305" y="214391"/>
                  <a:pt x="107892" y="211772"/>
                  <a:pt x="109185" y="209152"/>
                </a:cubicBezTo>
                <a:cubicBezTo>
                  <a:pt x="111772" y="207843"/>
                  <a:pt x="111772" y="206533"/>
                  <a:pt x="110479" y="205223"/>
                </a:cubicBezTo>
                <a:cubicBezTo>
                  <a:pt x="106598" y="199985"/>
                  <a:pt x="102718" y="194746"/>
                  <a:pt x="97544" y="192126"/>
                </a:cubicBezTo>
                <a:cubicBezTo>
                  <a:pt x="96250" y="190817"/>
                  <a:pt x="96250" y="189507"/>
                  <a:pt x="96250" y="188197"/>
                </a:cubicBezTo>
                <a:cubicBezTo>
                  <a:pt x="97544" y="184268"/>
                  <a:pt x="98837" y="181649"/>
                  <a:pt x="102718" y="180339"/>
                </a:cubicBezTo>
                <a:cubicBezTo>
                  <a:pt x="107892" y="179030"/>
                  <a:pt x="111772" y="176410"/>
                  <a:pt x="115653" y="175100"/>
                </a:cubicBezTo>
                <a:cubicBezTo>
                  <a:pt x="118240" y="173791"/>
                  <a:pt x="122120" y="172481"/>
                  <a:pt x="124707" y="169862"/>
                </a:cubicBezTo>
                <a:cubicBezTo>
                  <a:pt x="129881" y="167242"/>
                  <a:pt x="135056" y="163313"/>
                  <a:pt x="140230" y="160694"/>
                </a:cubicBezTo>
                <a:cubicBezTo>
                  <a:pt x="147991" y="154145"/>
                  <a:pt x="155752" y="148907"/>
                  <a:pt x="162219" y="141049"/>
                </a:cubicBezTo>
                <a:cubicBezTo>
                  <a:pt x="163513" y="139739"/>
                  <a:pt x="163513" y="139739"/>
                  <a:pt x="163513" y="138429"/>
                </a:cubicBezTo>
                <a:cubicBezTo>
                  <a:pt x="155752" y="130571"/>
                  <a:pt x="147991" y="124023"/>
                  <a:pt x="140230" y="118784"/>
                </a:cubicBezTo>
                <a:cubicBezTo>
                  <a:pt x="140230" y="117474"/>
                  <a:pt x="138936" y="117474"/>
                  <a:pt x="138936" y="117474"/>
                </a:cubicBezTo>
                <a:close/>
                <a:moveTo>
                  <a:pt x="219220" y="115887"/>
                </a:moveTo>
                <a:cubicBezTo>
                  <a:pt x="216622" y="117186"/>
                  <a:pt x="214024" y="118485"/>
                  <a:pt x="212725" y="122382"/>
                </a:cubicBezTo>
                <a:cubicBezTo>
                  <a:pt x="212725" y="123680"/>
                  <a:pt x="215323" y="124979"/>
                  <a:pt x="215323" y="126278"/>
                </a:cubicBezTo>
                <a:cubicBezTo>
                  <a:pt x="216622" y="128876"/>
                  <a:pt x="219220" y="131474"/>
                  <a:pt x="220518" y="134071"/>
                </a:cubicBezTo>
                <a:cubicBezTo>
                  <a:pt x="221817" y="136669"/>
                  <a:pt x="223116" y="140566"/>
                  <a:pt x="224415" y="143163"/>
                </a:cubicBezTo>
                <a:cubicBezTo>
                  <a:pt x="224415" y="143163"/>
                  <a:pt x="225714" y="144462"/>
                  <a:pt x="225714" y="144462"/>
                </a:cubicBezTo>
                <a:cubicBezTo>
                  <a:pt x="225714" y="143163"/>
                  <a:pt x="225714" y="143163"/>
                  <a:pt x="227013" y="141865"/>
                </a:cubicBezTo>
                <a:cubicBezTo>
                  <a:pt x="225714" y="134071"/>
                  <a:pt x="224415" y="124979"/>
                  <a:pt x="221817" y="117186"/>
                </a:cubicBezTo>
                <a:cubicBezTo>
                  <a:pt x="220518" y="117186"/>
                  <a:pt x="220518" y="115887"/>
                  <a:pt x="220518" y="115887"/>
                </a:cubicBezTo>
                <a:cubicBezTo>
                  <a:pt x="220518" y="115887"/>
                  <a:pt x="219220" y="115887"/>
                  <a:pt x="219220" y="115887"/>
                </a:cubicBezTo>
                <a:close/>
                <a:moveTo>
                  <a:pt x="206375" y="96837"/>
                </a:moveTo>
                <a:cubicBezTo>
                  <a:pt x="206375" y="96837"/>
                  <a:pt x="206375" y="98425"/>
                  <a:pt x="206375" y="98425"/>
                </a:cubicBezTo>
                <a:cubicBezTo>
                  <a:pt x="206375" y="100013"/>
                  <a:pt x="206375" y="100013"/>
                  <a:pt x="207169" y="101600"/>
                </a:cubicBezTo>
                <a:cubicBezTo>
                  <a:pt x="207169" y="101600"/>
                  <a:pt x="207169" y="101600"/>
                  <a:pt x="207963" y="101600"/>
                </a:cubicBezTo>
                <a:cubicBezTo>
                  <a:pt x="207963" y="101600"/>
                  <a:pt x="207963" y="101600"/>
                  <a:pt x="207963" y="100013"/>
                </a:cubicBezTo>
                <a:cubicBezTo>
                  <a:pt x="207963" y="100013"/>
                  <a:pt x="207963" y="98425"/>
                  <a:pt x="207169" y="98425"/>
                </a:cubicBezTo>
                <a:cubicBezTo>
                  <a:pt x="207169" y="96837"/>
                  <a:pt x="207169" y="96837"/>
                  <a:pt x="206375" y="96837"/>
                </a:cubicBezTo>
                <a:close/>
                <a:moveTo>
                  <a:pt x="307146" y="28272"/>
                </a:moveTo>
                <a:cubicBezTo>
                  <a:pt x="305851" y="29557"/>
                  <a:pt x="304557" y="30843"/>
                  <a:pt x="303262" y="33413"/>
                </a:cubicBezTo>
                <a:cubicBezTo>
                  <a:pt x="290318" y="47549"/>
                  <a:pt x="276079" y="60400"/>
                  <a:pt x="261841" y="74537"/>
                </a:cubicBezTo>
                <a:cubicBezTo>
                  <a:pt x="252779" y="82247"/>
                  <a:pt x="245013" y="91243"/>
                  <a:pt x="235952" y="98954"/>
                </a:cubicBezTo>
                <a:cubicBezTo>
                  <a:pt x="233363" y="100239"/>
                  <a:pt x="233363" y="102809"/>
                  <a:pt x="234657" y="105380"/>
                </a:cubicBezTo>
                <a:cubicBezTo>
                  <a:pt x="238541" y="114375"/>
                  <a:pt x="242424" y="123371"/>
                  <a:pt x="243718" y="133652"/>
                </a:cubicBezTo>
                <a:cubicBezTo>
                  <a:pt x="243718" y="134937"/>
                  <a:pt x="245013" y="134937"/>
                  <a:pt x="246307" y="134937"/>
                </a:cubicBezTo>
                <a:cubicBezTo>
                  <a:pt x="247602" y="133652"/>
                  <a:pt x="248896" y="132367"/>
                  <a:pt x="250191" y="131082"/>
                </a:cubicBezTo>
                <a:cubicBezTo>
                  <a:pt x="264429" y="115660"/>
                  <a:pt x="281257" y="105380"/>
                  <a:pt x="300673" y="97669"/>
                </a:cubicBezTo>
                <a:cubicBezTo>
                  <a:pt x="304557" y="95099"/>
                  <a:pt x="308440" y="92528"/>
                  <a:pt x="313618" y="89958"/>
                </a:cubicBezTo>
                <a:cubicBezTo>
                  <a:pt x="316207" y="88673"/>
                  <a:pt x="317501" y="86103"/>
                  <a:pt x="317501" y="82247"/>
                </a:cubicBezTo>
                <a:cubicBezTo>
                  <a:pt x="317501" y="79677"/>
                  <a:pt x="317501" y="77107"/>
                  <a:pt x="317501" y="74537"/>
                </a:cubicBezTo>
                <a:cubicBezTo>
                  <a:pt x="317501" y="70681"/>
                  <a:pt x="317501" y="65541"/>
                  <a:pt x="316207" y="61685"/>
                </a:cubicBezTo>
                <a:cubicBezTo>
                  <a:pt x="314912" y="52690"/>
                  <a:pt x="313618" y="42409"/>
                  <a:pt x="311029" y="33413"/>
                </a:cubicBezTo>
                <a:cubicBezTo>
                  <a:pt x="311029" y="32128"/>
                  <a:pt x="311029" y="29557"/>
                  <a:pt x="309734" y="28272"/>
                </a:cubicBezTo>
                <a:cubicBezTo>
                  <a:pt x="309734" y="26987"/>
                  <a:pt x="308440" y="26987"/>
                  <a:pt x="307146" y="28272"/>
                </a:cubicBezTo>
                <a:close/>
                <a:moveTo>
                  <a:pt x="228600" y="17173"/>
                </a:moveTo>
                <a:cubicBezTo>
                  <a:pt x="226020" y="15874"/>
                  <a:pt x="223441" y="18471"/>
                  <a:pt x="220861" y="22368"/>
                </a:cubicBezTo>
                <a:cubicBezTo>
                  <a:pt x="220861" y="24966"/>
                  <a:pt x="218281" y="26265"/>
                  <a:pt x="216991" y="27564"/>
                </a:cubicBezTo>
                <a:cubicBezTo>
                  <a:pt x="215702" y="30162"/>
                  <a:pt x="214412" y="31461"/>
                  <a:pt x="211832" y="34058"/>
                </a:cubicBezTo>
                <a:cubicBezTo>
                  <a:pt x="209252" y="39254"/>
                  <a:pt x="205383" y="45748"/>
                  <a:pt x="201513" y="50944"/>
                </a:cubicBezTo>
                <a:cubicBezTo>
                  <a:pt x="198934" y="56139"/>
                  <a:pt x="196354" y="60036"/>
                  <a:pt x="192484" y="63933"/>
                </a:cubicBezTo>
                <a:cubicBezTo>
                  <a:pt x="191194" y="65231"/>
                  <a:pt x="189905" y="66530"/>
                  <a:pt x="188615" y="67829"/>
                </a:cubicBezTo>
                <a:cubicBezTo>
                  <a:pt x="187325" y="69128"/>
                  <a:pt x="187325" y="70427"/>
                  <a:pt x="188615" y="70427"/>
                </a:cubicBezTo>
                <a:cubicBezTo>
                  <a:pt x="200223" y="74324"/>
                  <a:pt x="210542" y="78220"/>
                  <a:pt x="219571" y="86013"/>
                </a:cubicBezTo>
                <a:cubicBezTo>
                  <a:pt x="220861" y="87312"/>
                  <a:pt x="222151" y="87312"/>
                  <a:pt x="223441" y="86013"/>
                </a:cubicBezTo>
                <a:cubicBezTo>
                  <a:pt x="224730" y="86013"/>
                  <a:pt x="224730" y="86013"/>
                  <a:pt x="226020" y="84715"/>
                </a:cubicBezTo>
                <a:cubicBezTo>
                  <a:pt x="238919" y="71726"/>
                  <a:pt x="253107" y="58737"/>
                  <a:pt x="267295" y="45748"/>
                </a:cubicBezTo>
                <a:cubicBezTo>
                  <a:pt x="269875" y="43151"/>
                  <a:pt x="269875" y="43151"/>
                  <a:pt x="268585" y="39254"/>
                </a:cubicBezTo>
                <a:cubicBezTo>
                  <a:pt x="259556" y="26265"/>
                  <a:pt x="246658" y="19770"/>
                  <a:pt x="228600" y="17173"/>
                </a:cubicBezTo>
                <a:close/>
                <a:moveTo>
                  <a:pt x="223344" y="0"/>
                </a:moveTo>
                <a:cubicBezTo>
                  <a:pt x="227217" y="1297"/>
                  <a:pt x="229799" y="1297"/>
                  <a:pt x="233672" y="1297"/>
                </a:cubicBezTo>
                <a:cubicBezTo>
                  <a:pt x="237545" y="1297"/>
                  <a:pt x="242709" y="2594"/>
                  <a:pt x="246582" y="3891"/>
                </a:cubicBezTo>
                <a:cubicBezTo>
                  <a:pt x="260783" y="9079"/>
                  <a:pt x="272402" y="16861"/>
                  <a:pt x="281439" y="27238"/>
                </a:cubicBezTo>
                <a:cubicBezTo>
                  <a:pt x="282730" y="28535"/>
                  <a:pt x="284021" y="28535"/>
                  <a:pt x="285312" y="27238"/>
                </a:cubicBezTo>
                <a:cubicBezTo>
                  <a:pt x="290476" y="22049"/>
                  <a:pt x="295640" y="16861"/>
                  <a:pt x="300804" y="11673"/>
                </a:cubicBezTo>
                <a:cubicBezTo>
                  <a:pt x="304677" y="7782"/>
                  <a:pt x="311132" y="7782"/>
                  <a:pt x="315005" y="12970"/>
                </a:cubicBezTo>
                <a:cubicBezTo>
                  <a:pt x="316296" y="15564"/>
                  <a:pt x="317587" y="18158"/>
                  <a:pt x="318878" y="22049"/>
                </a:cubicBezTo>
                <a:cubicBezTo>
                  <a:pt x="324042" y="37614"/>
                  <a:pt x="329206" y="54475"/>
                  <a:pt x="329206" y="71336"/>
                </a:cubicBezTo>
                <a:cubicBezTo>
                  <a:pt x="329206" y="72633"/>
                  <a:pt x="329206" y="73930"/>
                  <a:pt x="329206" y="75227"/>
                </a:cubicBezTo>
                <a:cubicBezTo>
                  <a:pt x="331788" y="79119"/>
                  <a:pt x="329206" y="84307"/>
                  <a:pt x="330497" y="89495"/>
                </a:cubicBezTo>
                <a:cubicBezTo>
                  <a:pt x="330497" y="93386"/>
                  <a:pt x="329206" y="97277"/>
                  <a:pt x="327915" y="101168"/>
                </a:cubicBezTo>
                <a:cubicBezTo>
                  <a:pt x="326624" y="102465"/>
                  <a:pt x="326624" y="102465"/>
                  <a:pt x="325333" y="103762"/>
                </a:cubicBezTo>
                <a:cubicBezTo>
                  <a:pt x="321460" y="103762"/>
                  <a:pt x="318878" y="107653"/>
                  <a:pt x="316296" y="108950"/>
                </a:cubicBezTo>
                <a:cubicBezTo>
                  <a:pt x="312423" y="111544"/>
                  <a:pt x="309841" y="112841"/>
                  <a:pt x="305968" y="114138"/>
                </a:cubicBezTo>
                <a:cubicBezTo>
                  <a:pt x="295640" y="116732"/>
                  <a:pt x="286603" y="120623"/>
                  <a:pt x="277566" y="127108"/>
                </a:cubicBezTo>
                <a:cubicBezTo>
                  <a:pt x="267238" y="134890"/>
                  <a:pt x="258201" y="143970"/>
                  <a:pt x="247873" y="151752"/>
                </a:cubicBezTo>
                <a:cubicBezTo>
                  <a:pt x="246582" y="153049"/>
                  <a:pt x="245291" y="154346"/>
                  <a:pt x="246582" y="155643"/>
                </a:cubicBezTo>
                <a:cubicBezTo>
                  <a:pt x="247873" y="156940"/>
                  <a:pt x="247873" y="158237"/>
                  <a:pt x="249164" y="158237"/>
                </a:cubicBezTo>
                <a:cubicBezTo>
                  <a:pt x="253037" y="163425"/>
                  <a:pt x="254328" y="169910"/>
                  <a:pt x="253037" y="175098"/>
                </a:cubicBezTo>
                <a:cubicBezTo>
                  <a:pt x="253037" y="178989"/>
                  <a:pt x="253037" y="182880"/>
                  <a:pt x="251746" y="186771"/>
                </a:cubicBezTo>
                <a:cubicBezTo>
                  <a:pt x="251746" y="190662"/>
                  <a:pt x="251746" y="194553"/>
                  <a:pt x="253037" y="197147"/>
                </a:cubicBezTo>
                <a:cubicBezTo>
                  <a:pt x="259492" y="206227"/>
                  <a:pt x="264656" y="215306"/>
                  <a:pt x="273693" y="223088"/>
                </a:cubicBezTo>
                <a:cubicBezTo>
                  <a:pt x="278857" y="229573"/>
                  <a:pt x="285312" y="236058"/>
                  <a:pt x="293058" y="239949"/>
                </a:cubicBezTo>
                <a:cubicBezTo>
                  <a:pt x="294349" y="241246"/>
                  <a:pt x="295640" y="242543"/>
                  <a:pt x="295640" y="242543"/>
                </a:cubicBezTo>
                <a:cubicBezTo>
                  <a:pt x="298222" y="245137"/>
                  <a:pt x="298222" y="247731"/>
                  <a:pt x="296931" y="250325"/>
                </a:cubicBezTo>
                <a:cubicBezTo>
                  <a:pt x="296931" y="251622"/>
                  <a:pt x="294349" y="252919"/>
                  <a:pt x="293058" y="252919"/>
                </a:cubicBezTo>
                <a:cubicBezTo>
                  <a:pt x="287894" y="252919"/>
                  <a:pt x="284021" y="252919"/>
                  <a:pt x="280148" y="254216"/>
                </a:cubicBezTo>
                <a:cubicBezTo>
                  <a:pt x="277566" y="254216"/>
                  <a:pt x="274984" y="252919"/>
                  <a:pt x="273693" y="255513"/>
                </a:cubicBezTo>
                <a:cubicBezTo>
                  <a:pt x="273693" y="256810"/>
                  <a:pt x="274984" y="259404"/>
                  <a:pt x="274984" y="260702"/>
                </a:cubicBezTo>
                <a:cubicBezTo>
                  <a:pt x="274984" y="265890"/>
                  <a:pt x="272402" y="269781"/>
                  <a:pt x="265947" y="268484"/>
                </a:cubicBezTo>
                <a:cubicBezTo>
                  <a:pt x="265947" y="268484"/>
                  <a:pt x="264656" y="268484"/>
                  <a:pt x="263365" y="268484"/>
                </a:cubicBezTo>
                <a:cubicBezTo>
                  <a:pt x="263365" y="269781"/>
                  <a:pt x="262074" y="269781"/>
                  <a:pt x="262074" y="269781"/>
                </a:cubicBezTo>
                <a:cubicBezTo>
                  <a:pt x="263365" y="271078"/>
                  <a:pt x="264656" y="272375"/>
                  <a:pt x="264656" y="273672"/>
                </a:cubicBezTo>
                <a:cubicBezTo>
                  <a:pt x="267238" y="277563"/>
                  <a:pt x="267238" y="280157"/>
                  <a:pt x="265947" y="284048"/>
                </a:cubicBezTo>
                <a:cubicBezTo>
                  <a:pt x="263365" y="287939"/>
                  <a:pt x="259492" y="290533"/>
                  <a:pt x="255619" y="287939"/>
                </a:cubicBezTo>
                <a:cubicBezTo>
                  <a:pt x="251746" y="286642"/>
                  <a:pt x="247873" y="284048"/>
                  <a:pt x="244000" y="281454"/>
                </a:cubicBezTo>
                <a:cubicBezTo>
                  <a:pt x="242709" y="281454"/>
                  <a:pt x="241418" y="280157"/>
                  <a:pt x="240127" y="280157"/>
                </a:cubicBezTo>
                <a:cubicBezTo>
                  <a:pt x="240127" y="280157"/>
                  <a:pt x="238836" y="281454"/>
                  <a:pt x="238836" y="281454"/>
                </a:cubicBezTo>
                <a:cubicBezTo>
                  <a:pt x="238836" y="282751"/>
                  <a:pt x="238836" y="282751"/>
                  <a:pt x="238836" y="284048"/>
                </a:cubicBezTo>
                <a:cubicBezTo>
                  <a:pt x="238836" y="289236"/>
                  <a:pt x="238836" y="293127"/>
                  <a:pt x="238836" y="298315"/>
                </a:cubicBezTo>
                <a:cubicBezTo>
                  <a:pt x="238836" y="302206"/>
                  <a:pt x="236254" y="303503"/>
                  <a:pt x="232381" y="304800"/>
                </a:cubicBezTo>
                <a:cubicBezTo>
                  <a:pt x="231090" y="304800"/>
                  <a:pt x="228508" y="304800"/>
                  <a:pt x="227217" y="304800"/>
                </a:cubicBezTo>
                <a:cubicBezTo>
                  <a:pt x="225926" y="304800"/>
                  <a:pt x="224635" y="304800"/>
                  <a:pt x="223344" y="303503"/>
                </a:cubicBezTo>
                <a:cubicBezTo>
                  <a:pt x="219471" y="298315"/>
                  <a:pt x="214307" y="295721"/>
                  <a:pt x="211725" y="289236"/>
                </a:cubicBezTo>
                <a:cubicBezTo>
                  <a:pt x="206561" y="281454"/>
                  <a:pt x="202688" y="273672"/>
                  <a:pt x="202688" y="263296"/>
                </a:cubicBezTo>
                <a:cubicBezTo>
                  <a:pt x="202688" y="249028"/>
                  <a:pt x="203979" y="233464"/>
                  <a:pt x="209143" y="219197"/>
                </a:cubicBezTo>
                <a:cubicBezTo>
                  <a:pt x="209143" y="216603"/>
                  <a:pt x="210434" y="215306"/>
                  <a:pt x="210434" y="214009"/>
                </a:cubicBezTo>
                <a:cubicBezTo>
                  <a:pt x="211725" y="211415"/>
                  <a:pt x="210434" y="210118"/>
                  <a:pt x="209143" y="208821"/>
                </a:cubicBezTo>
                <a:cubicBezTo>
                  <a:pt x="203979" y="207524"/>
                  <a:pt x="201397" y="206227"/>
                  <a:pt x="198815" y="202336"/>
                </a:cubicBezTo>
                <a:cubicBezTo>
                  <a:pt x="197524" y="201039"/>
                  <a:pt x="196233" y="199742"/>
                  <a:pt x="193651" y="201039"/>
                </a:cubicBezTo>
                <a:cubicBezTo>
                  <a:pt x="182032" y="210118"/>
                  <a:pt x="171703" y="219197"/>
                  <a:pt x="162666" y="230870"/>
                </a:cubicBezTo>
                <a:cubicBezTo>
                  <a:pt x="158793" y="237355"/>
                  <a:pt x="153629" y="243840"/>
                  <a:pt x="148465" y="249028"/>
                </a:cubicBezTo>
                <a:cubicBezTo>
                  <a:pt x="140719" y="255513"/>
                  <a:pt x="134264" y="263296"/>
                  <a:pt x="127809" y="269781"/>
                </a:cubicBezTo>
                <a:cubicBezTo>
                  <a:pt x="127809" y="271078"/>
                  <a:pt x="126518" y="272375"/>
                  <a:pt x="126518" y="272375"/>
                </a:cubicBezTo>
                <a:cubicBezTo>
                  <a:pt x="117481" y="278860"/>
                  <a:pt x="109735" y="287939"/>
                  <a:pt x="100698" y="294424"/>
                </a:cubicBezTo>
                <a:cubicBezTo>
                  <a:pt x="99407" y="295721"/>
                  <a:pt x="98116" y="297018"/>
                  <a:pt x="96825" y="297018"/>
                </a:cubicBezTo>
                <a:cubicBezTo>
                  <a:pt x="90370" y="302206"/>
                  <a:pt x="81333" y="303503"/>
                  <a:pt x="72296" y="303503"/>
                </a:cubicBezTo>
                <a:cubicBezTo>
                  <a:pt x="65841" y="303503"/>
                  <a:pt x="60677" y="302206"/>
                  <a:pt x="54222" y="300909"/>
                </a:cubicBezTo>
                <a:cubicBezTo>
                  <a:pt x="50349" y="300909"/>
                  <a:pt x="47767" y="299612"/>
                  <a:pt x="45185" y="298315"/>
                </a:cubicBezTo>
                <a:cubicBezTo>
                  <a:pt x="33566" y="291830"/>
                  <a:pt x="23238" y="284048"/>
                  <a:pt x="14201" y="273672"/>
                </a:cubicBezTo>
                <a:cubicBezTo>
                  <a:pt x="11619" y="269781"/>
                  <a:pt x="9037" y="265890"/>
                  <a:pt x="6455" y="260702"/>
                </a:cubicBezTo>
                <a:cubicBezTo>
                  <a:pt x="3873" y="252919"/>
                  <a:pt x="2582" y="245137"/>
                  <a:pt x="0" y="238652"/>
                </a:cubicBezTo>
                <a:cubicBezTo>
                  <a:pt x="0" y="237355"/>
                  <a:pt x="0" y="236058"/>
                  <a:pt x="0" y="236058"/>
                </a:cubicBezTo>
                <a:cubicBezTo>
                  <a:pt x="0" y="224385"/>
                  <a:pt x="1291" y="212712"/>
                  <a:pt x="5164" y="202336"/>
                </a:cubicBezTo>
                <a:cubicBezTo>
                  <a:pt x="7746" y="197147"/>
                  <a:pt x="11619" y="191959"/>
                  <a:pt x="16783" y="188068"/>
                </a:cubicBezTo>
                <a:cubicBezTo>
                  <a:pt x="19365" y="185474"/>
                  <a:pt x="21947" y="182880"/>
                  <a:pt x="24529" y="180286"/>
                </a:cubicBezTo>
                <a:cubicBezTo>
                  <a:pt x="25820" y="178989"/>
                  <a:pt x="28402" y="177692"/>
                  <a:pt x="29693" y="176395"/>
                </a:cubicBezTo>
                <a:cubicBezTo>
                  <a:pt x="32275" y="175098"/>
                  <a:pt x="34857" y="175098"/>
                  <a:pt x="37439" y="172504"/>
                </a:cubicBezTo>
                <a:cubicBezTo>
                  <a:pt x="60677" y="153049"/>
                  <a:pt x="86497" y="134890"/>
                  <a:pt x="112317" y="118029"/>
                </a:cubicBezTo>
                <a:cubicBezTo>
                  <a:pt x="121354" y="111544"/>
                  <a:pt x="130391" y="105059"/>
                  <a:pt x="138137" y="95980"/>
                </a:cubicBezTo>
                <a:cubicBezTo>
                  <a:pt x="143301" y="90792"/>
                  <a:pt x="148465" y="86901"/>
                  <a:pt x="153629" y="81713"/>
                </a:cubicBezTo>
                <a:cubicBezTo>
                  <a:pt x="160084" y="75227"/>
                  <a:pt x="165248" y="70039"/>
                  <a:pt x="171703" y="63554"/>
                </a:cubicBezTo>
                <a:cubicBezTo>
                  <a:pt x="175576" y="59663"/>
                  <a:pt x="178158" y="55772"/>
                  <a:pt x="182032" y="51881"/>
                </a:cubicBezTo>
                <a:cubicBezTo>
                  <a:pt x="184614" y="49287"/>
                  <a:pt x="185905" y="46693"/>
                  <a:pt x="187196" y="44099"/>
                </a:cubicBezTo>
                <a:cubicBezTo>
                  <a:pt x="193651" y="35020"/>
                  <a:pt x="198815" y="25940"/>
                  <a:pt x="205270" y="16861"/>
                </a:cubicBezTo>
                <a:cubicBezTo>
                  <a:pt x="206561" y="14267"/>
                  <a:pt x="207852" y="11673"/>
                  <a:pt x="209143" y="9079"/>
                </a:cubicBezTo>
                <a:cubicBezTo>
                  <a:pt x="210434" y="6485"/>
                  <a:pt x="211725" y="3891"/>
                  <a:pt x="214307" y="2594"/>
                </a:cubicBezTo>
                <a:cubicBezTo>
                  <a:pt x="216889" y="0"/>
                  <a:pt x="219471" y="0"/>
                  <a:pt x="2233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6292215" y="3931286"/>
            <a:ext cx="4470400" cy="4064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606415" y="2348231"/>
            <a:ext cx="5848350" cy="1414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pin heiti" charset="-122"/>
                <a:ea typeface="inpin heiti" charset="-122"/>
              </a:rPr>
              <a:t>THANKS</a:t>
            </a:r>
            <a:endParaRPr lang="zh-CN" altLang="en-US" sz="8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pin heiti" charset="-122"/>
              <a:ea typeface="inpin heiti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270748" y="3967153"/>
            <a:ext cx="251968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inpin heiti" charset="-122"/>
                <a:ea typeface="inpin heiti" charset="-122"/>
              </a:rPr>
              <a:t>汇报人：</a:t>
            </a:r>
            <a:r>
              <a:rPr lang="en-US" altLang="zh-CN" sz="1600" dirty="0">
                <a:solidFill>
                  <a:schemeClr val="bg1"/>
                </a:solidFill>
                <a:latin typeface="inpin heiti" charset="-122"/>
                <a:ea typeface="inpin heiti" charset="-122"/>
              </a:rPr>
              <a:t>XXX</a:t>
            </a:r>
            <a:r>
              <a:rPr lang="zh-CN" altLang="en-US" sz="1600" dirty="0">
                <a:solidFill>
                  <a:schemeClr val="bg1"/>
                </a:solidFill>
                <a:latin typeface="inpin heiti" charset="-122"/>
                <a:ea typeface="inpin heiti" charset="-122"/>
              </a:rPr>
              <a:t>   时间：</a:t>
            </a:r>
            <a:r>
              <a:rPr lang="en-US" altLang="zh-CN" sz="1600" dirty="0">
                <a:solidFill>
                  <a:schemeClr val="bg1"/>
                </a:solidFill>
                <a:latin typeface="inpin heiti" charset="-122"/>
                <a:ea typeface="inpin heiti" charset="-122"/>
              </a:rPr>
              <a:t>XXX</a:t>
            </a:r>
            <a:endParaRPr lang="en-US" altLang="zh-CN" sz="1600" dirty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6" name="图片 5" descr="图形65644"/>
          <p:cNvPicPr>
            <a:picLocks noChangeAspect="1"/>
          </p:cNvPicPr>
          <p:nvPr/>
        </p:nvPicPr>
        <p:blipFill>
          <a:blip r:embed="rId2"/>
          <a:srcRect l="2172" t="7992" r="5591" b="20861"/>
          <a:stretch>
            <a:fillRect/>
          </a:stretch>
        </p:blipFill>
        <p:spPr>
          <a:xfrm>
            <a:off x="8496935" y="0"/>
            <a:ext cx="3488055" cy="1042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62"/>
          <p:cNvSpPr txBox="1">
            <a:spLocks noChangeArrowheads="1"/>
          </p:cNvSpPr>
          <p:nvPr/>
        </p:nvSpPr>
        <p:spPr bwMode="auto">
          <a:xfrm>
            <a:off x="2867352" y="2601039"/>
            <a:ext cx="6875780" cy="110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5000" b="1" dirty="0">
                <a:solidFill>
                  <a:srgbClr val="283D92"/>
                </a:solidFill>
                <a:latin typeface="方正中宋简体" panose="02010601030101010101" charset="-122"/>
                <a:ea typeface="方正中宋简体" panose="02010601030101010101" charset="-122"/>
                <a:cs typeface="方正中宋简体" panose="02010601030101010101" charset="-122"/>
              </a:rPr>
              <a:t>展示完毕  感谢您的聆听</a:t>
            </a:r>
            <a:r>
              <a:rPr lang="zh-CN" altLang="en-US" sz="6600" b="1" dirty="0">
                <a:solidFill>
                  <a:srgbClr val="283D92"/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rPr>
              <a:t> </a:t>
            </a:r>
            <a:endParaRPr lang="zh-CN" altLang="en-US" sz="6600" b="1" dirty="0">
              <a:solidFill>
                <a:srgbClr val="283D92"/>
              </a:solidFill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6" name="椭圆 15"/>
          <p:cNvSpPr/>
          <p:nvPr/>
        </p:nvSpPr>
        <p:spPr bwMode="auto">
          <a:xfrm>
            <a:off x="2095500" y="3898900"/>
            <a:ext cx="315913" cy="317500"/>
          </a:xfrm>
          <a:prstGeom prst="ellipse">
            <a:avLst/>
          </a:prstGeom>
          <a:solidFill>
            <a:srgbClr val="283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sp>
        <p:nvSpPr>
          <p:cNvPr id="19" name="椭圆 18"/>
          <p:cNvSpPr/>
          <p:nvPr/>
        </p:nvSpPr>
        <p:spPr bwMode="auto">
          <a:xfrm>
            <a:off x="4624388" y="3898900"/>
            <a:ext cx="315912" cy="317500"/>
          </a:xfrm>
          <a:prstGeom prst="ellipse">
            <a:avLst/>
          </a:prstGeom>
          <a:solidFill>
            <a:srgbClr val="283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sp>
        <p:nvSpPr>
          <p:cNvPr id="21" name="文本框 1027"/>
          <p:cNvSpPr txBox="1">
            <a:spLocks noChangeArrowheads="1"/>
          </p:cNvSpPr>
          <p:nvPr/>
        </p:nvSpPr>
        <p:spPr bwMode="auto">
          <a:xfrm>
            <a:off x="2411413" y="3846513"/>
            <a:ext cx="144018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答辩人：</a:t>
            </a:r>
            <a:r>
              <a:rPr lang="en-US" altLang="zh-CN" sz="1800" dirty="0"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XXX</a:t>
            </a:r>
            <a:endParaRPr lang="en-US" altLang="zh-CN" sz="1800" dirty="0"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  <p:sp>
        <p:nvSpPr>
          <p:cNvPr id="22" name="文本框 112"/>
          <p:cNvSpPr txBox="1">
            <a:spLocks noChangeArrowheads="1"/>
          </p:cNvSpPr>
          <p:nvPr/>
        </p:nvSpPr>
        <p:spPr bwMode="auto">
          <a:xfrm>
            <a:off x="4940300" y="3846513"/>
            <a:ext cx="18838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指导教师：</a:t>
            </a:r>
            <a:r>
              <a:rPr lang="en-US" altLang="zh-CN" sz="1800" dirty="0">
                <a:latin typeface="仓耳青禾体-谷力 W05" panose="02020400000000000000" pitchFamily="18" charset="-122"/>
                <a:ea typeface="仓耳青禾体-谷力 W05" panose="02020400000000000000" pitchFamily="18" charset="-122"/>
              </a:rPr>
              <a:t>XXXX</a:t>
            </a:r>
            <a:endParaRPr lang="zh-CN" altLang="en-US" sz="1800" dirty="0">
              <a:latin typeface="仓耳青禾体-谷力 W05" panose="02020400000000000000" pitchFamily="18" charset="-122"/>
              <a:ea typeface="仓耳青禾体-谷力 W05" panose="02020400000000000000" pitchFamily="18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466850" y="2439988"/>
            <a:ext cx="9677400" cy="2114550"/>
          </a:xfrm>
          <a:prstGeom prst="rect">
            <a:avLst/>
          </a:prstGeom>
          <a:noFill/>
          <a:ln w="25400">
            <a:solidFill>
              <a:srgbClr val="4B64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sp>
        <p:nvSpPr>
          <p:cNvPr id="25" name="矩形 24"/>
          <p:cNvSpPr/>
          <p:nvPr/>
        </p:nvSpPr>
        <p:spPr>
          <a:xfrm>
            <a:off x="10906125" y="4237038"/>
            <a:ext cx="476250" cy="476250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sp>
        <p:nvSpPr>
          <p:cNvPr id="26" name="矩形 25"/>
          <p:cNvSpPr/>
          <p:nvPr/>
        </p:nvSpPr>
        <p:spPr>
          <a:xfrm>
            <a:off x="10637838" y="4008438"/>
            <a:ext cx="474662" cy="474662"/>
          </a:xfrm>
          <a:prstGeom prst="rect">
            <a:avLst/>
          </a:prstGeom>
          <a:solidFill>
            <a:srgbClr val="4B649F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sp>
        <p:nvSpPr>
          <p:cNvPr id="27" name="矩形 26"/>
          <p:cNvSpPr/>
          <p:nvPr/>
        </p:nvSpPr>
        <p:spPr>
          <a:xfrm>
            <a:off x="1308100" y="2233613"/>
            <a:ext cx="474663" cy="474662"/>
          </a:xfrm>
          <a:prstGeom prst="rect">
            <a:avLst/>
          </a:prstGeom>
          <a:solidFill>
            <a:srgbClr val="4B6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sp>
        <p:nvSpPr>
          <p:cNvPr id="28" name="矩形 27"/>
          <p:cNvSpPr/>
          <p:nvPr/>
        </p:nvSpPr>
        <p:spPr>
          <a:xfrm>
            <a:off x="1460500" y="2386013"/>
            <a:ext cx="474663" cy="474662"/>
          </a:xfrm>
          <a:prstGeom prst="rect">
            <a:avLst/>
          </a:prstGeom>
          <a:solidFill>
            <a:srgbClr val="4B649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  <p:grpSp>
        <p:nvGrpSpPr>
          <p:cNvPr id="6" name="组合 5"/>
          <p:cNvGrpSpPr/>
          <p:nvPr/>
        </p:nvGrpSpPr>
        <p:grpSpPr>
          <a:xfrm>
            <a:off x="7756638" y="5748526"/>
            <a:ext cx="721435" cy="721435"/>
            <a:chOff x="7756638" y="5715526"/>
            <a:chExt cx="721435" cy="721435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917212" y="5799197"/>
              <a:ext cx="400286" cy="554092"/>
            </a:xfrm>
            <a:prstGeom prst="rect">
              <a:avLst/>
            </a:prstGeom>
          </p:spPr>
        </p:pic>
        <p:sp>
          <p:nvSpPr>
            <p:cNvPr id="3" name="椭圆 2"/>
            <p:cNvSpPr/>
            <p:nvPr/>
          </p:nvSpPr>
          <p:spPr>
            <a:xfrm>
              <a:off x="7756638" y="5715526"/>
              <a:ext cx="721435" cy="72143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817746" y="5748526"/>
            <a:ext cx="721435" cy="721435"/>
            <a:chOff x="8785763" y="5715526"/>
            <a:chExt cx="721435" cy="721435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46337" y="5780802"/>
              <a:ext cx="400287" cy="585887"/>
            </a:xfrm>
            <a:prstGeom prst="rect">
              <a:avLst/>
            </a:prstGeom>
          </p:spPr>
        </p:pic>
        <p:sp>
          <p:nvSpPr>
            <p:cNvPr id="30" name="椭圆 29"/>
            <p:cNvSpPr/>
            <p:nvPr/>
          </p:nvSpPr>
          <p:spPr>
            <a:xfrm>
              <a:off x="8785763" y="5715526"/>
              <a:ext cx="721435" cy="72143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9878854" y="5748526"/>
            <a:ext cx="721435" cy="721435"/>
            <a:chOff x="9859342" y="5740431"/>
            <a:chExt cx="721435" cy="721435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5142" y="5821393"/>
              <a:ext cx="389833" cy="504703"/>
            </a:xfrm>
            <a:prstGeom prst="rect">
              <a:avLst/>
            </a:prstGeom>
          </p:spPr>
        </p:pic>
        <p:sp>
          <p:nvSpPr>
            <p:cNvPr id="31" name="椭圆 30"/>
            <p:cNvSpPr/>
            <p:nvPr/>
          </p:nvSpPr>
          <p:spPr>
            <a:xfrm>
              <a:off x="9859342" y="5740431"/>
              <a:ext cx="721435" cy="72143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0939963" y="5748526"/>
            <a:ext cx="721435" cy="721435"/>
            <a:chOff x="10939963" y="5740431"/>
            <a:chExt cx="721435" cy="721435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05763" y="5824565"/>
              <a:ext cx="389833" cy="553166"/>
            </a:xfrm>
            <a:prstGeom prst="rect">
              <a:avLst/>
            </a:prstGeom>
          </p:spPr>
        </p:pic>
        <p:sp>
          <p:nvSpPr>
            <p:cNvPr id="32" name="椭圆 31"/>
            <p:cNvSpPr/>
            <p:nvPr/>
          </p:nvSpPr>
          <p:spPr>
            <a:xfrm>
              <a:off x="10939963" y="5740431"/>
              <a:ext cx="721435" cy="72143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540" y="201930"/>
            <a:ext cx="4937760" cy="1043940"/>
            <a:chOff x="4" y="318"/>
            <a:chExt cx="7776" cy="1644"/>
          </a:xfrm>
        </p:grpSpPr>
        <p:sp>
          <p:nvSpPr>
            <p:cNvPr id="17" name="椭圆 16"/>
            <p:cNvSpPr/>
            <p:nvPr/>
          </p:nvSpPr>
          <p:spPr>
            <a:xfrm>
              <a:off x="288" y="318"/>
              <a:ext cx="1679" cy="163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A3E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五边形 14"/>
            <p:cNvSpPr/>
            <p:nvPr/>
          </p:nvSpPr>
          <p:spPr>
            <a:xfrm>
              <a:off x="4" y="484"/>
              <a:ext cx="7776" cy="1259"/>
            </a:xfrm>
            <a:prstGeom prst="homePlate">
              <a:avLst/>
            </a:prstGeom>
            <a:solidFill>
              <a:schemeClr val="bg1"/>
            </a:solidFill>
            <a:ln w="19050">
              <a:solidFill>
                <a:srgbClr val="4B649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288" y="345"/>
              <a:ext cx="1679" cy="1580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" name="图片 1" descr="图形65644"/>
            <p:cNvPicPr>
              <a:picLocks noChangeAspect="1"/>
            </p:cNvPicPr>
            <p:nvPr/>
          </p:nvPicPr>
          <p:blipFill>
            <a:blip r:embed="rId5"/>
            <a:srcRect l="1921" t="23501" r="5516" b="21023"/>
            <a:stretch>
              <a:fillRect/>
            </a:stretch>
          </p:blipFill>
          <p:spPr>
            <a:xfrm>
              <a:off x="332" y="382"/>
              <a:ext cx="6799" cy="1580"/>
            </a:xfrm>
            <a:prstGeom prst="rect">
              <a:avLst/>
            </a:prstGeom>
          </p:spPr>
        </p:pic>
      </p:grp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14" grpId="0"/>
      <p:bldP spid="16" grpId="0" bldLvl="0" animBg="1"/>
      <p:bldP spid="19" grpId="0" bldLvl="0" animBg="1"/>
      <p:bldP spid="21" grpId="0"/>
      <p:bldP spid="22" grpId="0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/Users/ADMINI~1/AppData/Local/Temp/picturescale_20191024145834/output_20191024145836.pngoutput_201910241458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72010" cy="6858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711449" y="3105834"/>
            <a:ext cx="67691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3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年西北大学法学院</a:t>
            </a:r>
            <a:r>
              <a:rPr lang="en-US" altLang="zh-CN" sz="3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3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endParaRPr lang="zh-CN" altLang="en-US" sz="3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4810125" y="3897922"/>
            <a:ext cx="257175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5378459" y="4057141"/>
            <a:ext cx="1388110" cy="33718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汇报人：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XXX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276861" y="4495472"/>
            <a:ext cx="1591310" cy="33718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指导教师：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图形65644"/>
          <p:cNvPicPr>
            <a:picLocks noChangeAspect="1"/>
          </p:cNvPicPr>
          <p:nvPr/>
        </p:nvPicPr>
        <p:blipFill>
          <a:blip r:embed="rId2"/>
          <a:srcRect l="2172" t="7992" r="5591" b="20861"/>
          <a:stretch>
            <a:fillRect/>
          </a:stretch>
        </p:blipFill>
        <p:spPr>
          <a:xfrm>
            <a:off x="4163060" y="1688465"/>
            <a:ext cx="3945890" cy="1179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7" grpId="0"/>
      <p:bldP spid="9" grpId="0" bldLvl="0" animBg="1"/>
      <p:bldP spid="10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未标题-3654"/>
          <p:cNvPicPr>
            <a:picLocks noChangeAspect="1"/>
          </p:cNvPicPr>
          <p:nvPr/>
        </p:nvPicPr>
        <p:blipFill>
          <a:blip r:embed="rId1"/>
          <a:srcRect l="8700" t="25328" r="3618" b="38323"/>
          <a:stretch>
            <a:fillRect/>
          </a:stretch>
        </p:blipFill>
        <p:spPr>
          <a:xfrm>
            <a:off x="0" y="-19050"/>
            <a:ext cx="12192000" cy="375920"/>
          </a:xfrm>
          <a:prstGeom prst="rect">
            <a:avLst/>
          </a:prstGeom>
        </p:spPr>
      </p:pic>
      <p:sp>
        <p:nvSpPr>
          <p:cNvPr id="19" name="五边形 49"/>
          <p:cNvSpPr/>
          <p:nvPr/>
        </p:nvSpPr>
        <p:spPr>
          <a:xfrm rot="5400000">
            <a:off x="5341606" y="-139931"/>
            <a:ext cx="1508787" cy="1788649"/>
          </a:xfrm>
          <a:prstGeom prst="homePlate">
            <a:avLst>
              <a:gd name="adj" fmla="val 2436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cxnSp>
        <p:nvCxnSpPr>
          <p:cNvPr id="20" name="直接连接符 19"/>
          <p:cNvCxnSpPr/>
          <p:nvPr/>
        </p:nvCxnSpPr>
        <p:spPr>
          <a:xfrm>
            <a:off x="5619428" y="932723"/>
            <a:ext cx="953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51"/>
          <p:cNvSpPr txBox="1"/>
          <p:nvPr/>
        </p:nvSpPr>
        <p:spPr>
          <a:xfrm>
            <a:off x="5630916" y="377951"/>
            <a:ext cx="867545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6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266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5619428" y="356659"/>
            <a:ext cx="953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2612927" y="2319456"/>
            <a:ext cx="849377" cy="4800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>
              <a:latin typeface="Agency FB" panose="020B0503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612927" y="3087542"/>
            <a:ext cx="849377" cy="4800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 baseline="-25000" dirty="0">
              <a:latin typeface="Agency FB" panose="020B050302020202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612927" y="3855627"/>
            <a:ext cx="849377" cy="4800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 baseline="-25000" dirty="0">
              <a:latin typeface="Agency FB" panose="020B0503020202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612927" y="4623712"/>
            <a:ext cx="849377" cy="4800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 baseline="-25000" dirty="0">
              <a:latin typeface="Agency FB" panose="020B0503020202020204" pitchFamily="34" charset="0"/>
            </a:endParaRPr>
          </a:p>
        </p:txBody>
      </p:sp>
      <p:sp>
        <p:nvSpPr>
          <p:cNvPr id="27" name="TextBox 102"/>
          <p:cNvSpPr txBox="1"/>
          <p:nvPr/>
        </p:nvSpPr>
        <p:spPr>
          <a:xfrm>
            <a:off x="2758479" y="2307067"/>
            <a:ext cx="425116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65" b="1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2665" b="1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TextBox 103"/>
          <p:cNvSpPr txBox="1"/>
          <p:nvPr/>
        </p:nvSpPr>
        <p:spPr>
          <a:xfrm>
            <a:off x="2758479" y="3087541"/>
            <a:ext cx="495649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65" b="1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2665" b="1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9" name="TextBox 104"/>
          <p:cNvSpPr txBox="1"/>
          <p:nvPr/>
        </p:nvSpPr>
        <p:spPr>
          <a:xfrm>
            <a:off x="2758479" y="3855627"/>
            <a:ext cx="50206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65" b="1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2665" b="1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0" name="TextBox 105"/>
          <p:cNvSpPr txBox="1"/>
          <p:nvPr/>
        </p:nvSpPr>
        <p:spPr>
          <a:xfrm>
            <a:off x="2732972" y="4623712"/>
            <a:ext cx="500458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65" b="1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2665" b="1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1" name="TextBox 106"/>
          <p:cNvSpPr txBox="1"/>
          <p:nvPr/>
        </p:nvSpPr>
        <p:spPr>
          <a:xfrm>
            <a:off x="3765055" y="2319457"/>
            <a:ext cx="384048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第一部分：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研究综述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sym typeface="+mn-ea"/>
            </a:endParaRPr>
          </a:p>
        </p:txBody>
      </p:sp>
      <p:sp>
        <p:nvSpPr>
          <p:cNvPr id="32" name="TextBox 107"/>
          <p:cNvSpPr txBox="1"/>
          <p:nvPr/>
        </p:nvSpPr>
        <p:spPr>
          <a:xfrm>
            <a:off x="3765055" y="3088561"/>
            <a:ext cx="3840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第二部分：论文背景</a:t>
            </a:r>
            <a:endParaRPr lang="en-US" altLang="zh-CN" sz="3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sym typeface="+mn-ea"/>
            </a:endParaRPr>
          </a:p>
        </p:txBody>
      </p:sp>
      <p:sp>
        <p:nvSpPr>
          <p:cNvPr id="33" name="TextBox 108"/>
          <p:cNvSpPr txBox="1"/>
          <p:nvPr/>
        </p:nvSpPr>
        <p:spPr>
          <a:xfrm>
            <a:off x="3765053" y="3855627"/>
            <a:ext cx="384048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第三部分：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结论验证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sym typeface="+mn-ea"/>
            </a:endParaRPr>
          </a:p>
        </p:txBody>
      </p:sp>
      <p:sp>
        <p:nvSpPr>
          <p:cNvPr id="34" name="TextBox 109"/>
          <p:cNvSpPr txBox="1"/>
          <p:nvPr/>
        </p:nvSpPr>
        <p:spPr>
          <a:xfrm>
            <a:off x="3765052" y="4583434"/>
            <a:ext cx="3840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第四部分：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论文总结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sym typeface="+mn-ea"/>
            </a:endParaRPr>
          </a:p>
        </p:txBody>
      </p:sp>
      <p:sp>
        <p:nvSpPr>
          <p:cNvPr id="35" name="矩形 34"/>
          <p:cNvSpPr/>
          <p:nvPr/>
        </p:nvSpPr>
        <p:spPr>
          <a:xfrm rot="5400000">
            <a:off x="5821360" y="487364"/>
            <a:ext cx="549277" cy="121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pic>
        <p:nvPicPr>
          <p:cNvPr id="2" name="图片 1" descr="法学院龙印章"/>
          <p:cNvPicPr>
            <a:picLocks noChangeAspect="1"/>
          </p:cNvPicPr>
          <p:nvPr/>
        </p:nvPicPr>
        <p:blipFill>
          <a:blip r:embed="rId2"/>
          <a:srcRect l="18183" t="3630" r="14332" b="12001"/>
          <a:stretch>
            <a:fillRect/>
          </a:stretch>
        </p:blipFill>
        <p:spPr>
          <a:xfrm>
            <a:off x="11234420" y="386715"/>
            <a:ext cx="680085" cy="1152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19" grpId="0" animBg="1"/>
      <p:bldP spid="21" grpId="0"/>
      <p:bldP spid="23" grpId="0" bldLvl="0" animBg="1"/>
      <p:bldP spid="24" grpId="0" bldLvl="0" animBg="1"/>
      <p:bldP spid="25" grpId="0" bldLvl="0" animBg="1"/>
      <p:bldP spid="26" grpId="0" bldLvl="0" animBg="1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未标题-3654"/>
          <p:cNvPicPr>
            <a:picLocks noChangeAspect="1"/>
          </p:cNvPicPr>
          <p:nvPr/>
        </p:nvPicPr>
        <p:blipFill>
          <a:blip r:embed="rId1"/>
          <a:srcRect l="8700" t="25328" r="3618" b="38323"/>
          <a:stretch>
            <a:fillRect/>
          </a:stretch>
        </p:blipFill>
        <p:spPr>
          <a:xfrm>
            <a:off x="0" y="-19050"/>
            <a:ext cx="12192000" cy="375920"/>
          </a:xfrm>
          <a:prstGeom prst="rect">
            <a:avLst/>
          </a:prstGeom>
        </p:spPr>
      </p:pic>
      <p:sp>
        <p:nvSpPr>
          <p:cNvPr id="2" name="五边形 33"/>
          <p:cNvSpPr/>
          <p:nvPr/>
        </p:nvSpPr>
        <p:spPr>
          <a:xfrm rot="5400000">
            <a:off x="5341606" y="-139931"/>
            <a:ext cx="1508787" cy="1788649"/>
          </a:xfrm>
          <a:prstGeom prst="homePlate">
            <a:avLst>
              <a:gd name="adj" fmla="val 2436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cxnSp>
        <p:nvCxnSpPr>
          <p:cNvPr id="3" name="直接连接符 2"/>
          <p:cNvCxnSpPr/>
          <p:nvPr/>
        </p:nvCxnSpPr>
        <p:spPr>
          <a:xfrm>
            <a:off x="5619428" y="932723"/>
            <a:ext cx="953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5"/>
          <p:cNvSpPr txBox="1"/>
          <p:nvPr/>
        </p:nvSpPr>
        <p:spPr>
          <a:xfrm>
            <a:off x="5630916" y="377951"/>
            <a:ext cx="867545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6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266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619428" y="356659"/>
            <a:ext cx="953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4991876" y="2180861"/>
            <a:ext cx="2208246" cy="621069"/>
            <a:chOff x="3743907" y="1635646"/>
            <a:chExt cx="1656185" cy="465802"/>
          </a:xfrm>
          <a:solidFill>
            <a:srgbClr val="0070C0"/>
          </a:solidFill>
        </p:grpSpPr>
        <p:sp>
          <p:nvSpPr>
            <p:cNvPr id="7" name="矩形 6"/>
            <p:cNvSpPr/>
            <p:nvPr/>
          </p:nvSpPr>
          <p:spPr>
            <a:xfrm>
              <a:off x="3743908" y="1635646"/>
              <a:ext cx="1656184" cy="46580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3743907" y="1683881"/>
              <a:ext cx="1656184" cy="376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6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第一部分</a:t>
              </a:r>
              <a:endParaRPr lang="zh-CN" altLang="en-US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TextBox 3"/>
          <p:cNvSpPr txBox="1"/>
          <p:nvPr/>
        </p:nvSpPr>
        <p:spPr>
          <a:xfrm>
            <a:off x="4500051" y="3140969"/>
            <a:ext cx="3191899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865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研究综述</a:t>
            </a:r>
            <a:endParaRPr lang="zh-CN" altLang="en-US" sz="5865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2735627" y="4293096"/>
            <a:ext cx="6720747" cy="0"/>
          </a:xfrm>
          <a:prstGeom prst="line">
            <a:avLst/>
          </a:prstGeom>
          <a:ln>
            <a:gradFill flip="none" rotWithShape="1">
              <a:gsLst>
                <a:gs pos="0">
                  <a:schemeClr val="bg1"/>
                </a:gs>
                <a:gs pos="50000">
                  <a:schemeClr val="tx1">
                    <a:lumMod val="75000"/>
                    <a:lumOff val="25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6"/>
          <p:cNvSpPr txBox="1"/>
          <p:nvPr/>
        </p:nvSpPr>
        <p:spPr>
          <a:xfrm>
            <a:off x="2355232" y="4475217"/>
            <a:ext cx="7481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理论现状  研究内容  实验设计  数据分析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五边形 33"/>
          <p:cNvSpPr/>
          <p:nvPr/>
        </p:nvSpPr>
        <p:spPr>
          <a:xfrm rot="16200000" flipV="1">
            <a:off x="5622084" y="327865"/>
            <a:ext cx="947832" cy="12192000"/>
          </a:xfrm>
          <a:prstGeom prst="homePlate">
            <a:avLst>
              <a:gd name="adj" fmla="val 2436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/>
          </a:p>
        </p:txBody>
      </p:sp>
      <p:pic>
        <p:nvPicPr>
          <p:cNvPr id="15" name="图片 14" descr="法学院龙印章"/>
          <p:cNvPicPr>
            <a:picLocks noChangeAspect="1"/>
          </p:cNvPicPr>
          <p:nvPr/>
        </p:nvPicPr>
        <p:blipFill>
          <a:blip r:embed="rId2"/>
          <a:srcRect l="18183" t="3630" r="14332" b="12001"/>
          <a:stretch>
            <a:fillRect/>
          </a:stretch>
        </p:blipFill>
        <p:spPr>
          <a:xfrm>
            <a:off x="11234420" y="386715"/>
            <a:ext cx="680085" cy="1152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2" grpId="0" animBg="1"/>
      <p:bldP spid="4" grpId="0"/>
      <p:bldP spid="9" grpId="0"/>
      <p:bldP spid="11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五边形 69"/>
          <p:cNvSpPr/>
          <p:nvPr/>
        </p:nvSpPr>
        <p:spPr>
          <a:xfrm>
            <a:off x="0" y="260350"/>
            <a:ext cx="748030" cy="588645"/>
          </a:xfrm>
          <a:prstGeom prst="homePlate">
            <a:avLst>
              <a:gd name="adj" fmla="val 4844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78" name="Rectangle 6"/>
          <p:cNvSpPr>
            <a:spLocks noChangeArrowheads="1"/>
          </p:cNvSpPr>
          <p:nvPr/>
        </p:nvSpPr>
        <p:spPr bwMode="auto">
          <a:xfrm>
            <a:off x="0" y="1604798"/>
            <a:ext cx="4216400" cy="297603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 sz="3200">
              <a:solidFill>
                <a:schemeClr val="bg1"/>
              </a:solidFill>
            </a:endParaRPr>
          </a:p>
        </p:txBody>
      </p:sp>
      <p:sp>
        <p:nvSpPr>
          <p:cNvPr id="81" name="Rectangle 11"/>
          <p:cNvSpPr>
            <a:spLocks noChangeArrowheads="1"/>
          </p:cNvSpPr>
          <p:nvPr/>
        </p:nvSpPr>
        <p:spPr bwMode="auto">
          <a:xfrm>
            <a:off x="814918" y="1955985"/>
            <a:ext cx="2400300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6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选题背景</a:t>
            </a:r>
            <a:endParaRPr lang="zh-CN" altLang="zh-CN" sz="26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Text Box 12"/>
          <p:cNvSpPr txBox="1">
            <a:spLocks noChangeArrowheads="1"/>
          </p:cNvSpPr>
          <p:nvPr/>
        </p:nvSpPr>
        <p:spPr bwMode="auto">
          <a:xfrm>
            <a:off x="859367" y="2508403"/>
            <a:ext cx="2307167" cy="1799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sz="106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，1958年法律系并入中央政法干校西北分校成立西北政法学院。</a:t>
            </a:r>
            <a:endParaRPr sz="106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Line 13"/>
          <p:cNvSpPr>
            <a:spLocks noChangeShapeType="1"/>
          </p:cNvSpPr>
          <p:nvPr/>
        </p:nvSpPr>
        <p:spPr bwMode="auto">
          <a:xfrm>
            <a:off x="958851" y="2504169"/>
            <a:ext cx="2139949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3200">
              <a:solidFill>
                <a:schemeClr val="bg1"/>
              </a:solidFill>
            </a:endParaRPr>
          </a:p>
        </p:txBody>
      </p:sp>
      <p:sp>
        <p:nvSpPr>
          <p:cNvPr id="84" name="文本框 21"/>
          <p:cNvSpPr txBox="1">
            <a:spLocks noChangeArrowheads="1"/>
          </p:cNvSpPr>
          <p:nvPr/>
        </p:nvSpPr>
        <p:spPr bwMode="auto">
          <a:xfrm>
            <a:off x="747333" y="4797538"/>
            <a:ext cx="10533243" cy="13855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65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，1958年法律系并入中央政法干校西北分校成立西北政法学院。</a:t>
            </a:r>
            <a:endParaRPr lang="zh-CN" altLang="en-US" sz="1865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图片占位符 3"/>
          <p:cNvPicPr>
            <a:picLocks noGrp="1"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3" t="15431" r="3613"/>
          <a:stretch>
            <a:fillRect/>
          </a:stretch>
        </p:blipFill>
        <p:spPr>
          <a:xfrm>
            <a:off x="4216400" y="1852295"/>
            <a:ext cx="4030980" cy="2564765"/>
          </a:xfrm>
          <a:prstGeom prst="rect">
            <a:avLst/>
          </a:prstGeom>
        </p:spPr>
      </p:pic>
      <p:pic>
        <p:nvPicPr>
          <p:cNvPr id="11" name="图片占位符 10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r="10938" b="19968"/>
          <a:stretch>
            <a:fillRect/>
          </a:stretch>
        </p:blipFill>
        <p:spPr>
          <a:xfrm>
            <a:off x="8355965" y="1852295"/>
            <a:ext cx="3726815" cy="2545080"/>
          </a:xfrm>
          <a:prstGeom prst="rect">
            <a:avLst/>
          </a:prstGeom>
          <a:noFill/>
        </p:spPr>
      </p:pic>
      <p:sp>
        <p:nvSpPr>
          <p:cNvPr id="31" name="TextBox 106"/>
          <p:cNvSpPr txBox="1"/>
          <p:nvPr/>
        </p:nvSpPr>
        <p:spPr>
          <a:xfrm>
            <a:off x="814845" y="288727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研究综述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sym typeface="+mn-ea"/>
            </a:endParaRPr>
          </a:p>
        </p:txBody>
      </p:sp>
      <p:pic>
        <p:nvPicPr>
          <p:cNvPr id="5" name="图片 4" descr="法学院龙印章"/>
          <p:cNvPicPr>
            <a:picLocks noChangeAspect="1"/>
          </p:cNvPicPr>
          <p:nvPr/>
        </p:nvPicPr>
        <p:blipFill>
          <a:blip r:embed="rId3"/>
          <a:srcRect l="18183" t="3630" r="14332" b="12001"/>
          <a:stretch>
            <a:fillRect/>
          </a:stretch>
        </p:blipFill>
        <p:spPr>
          <a:xfrm>
            <a:off x="11202670" y="111760"/>
            <a:ext cx="642620" cy="1089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78" grpId="0" animBg="1"/>
      <p:bldP spid="81" grpId="0" bldLvl="0" animBg="1"/>
      <p:bldP spid="82" grpId="0" bldLvl="0" animBg="1"/>
      <p:bldP spid="83" grpId="0" bldLvl="0" animBg="1"/>
      <p:bldP spid="84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六边形 3"/>
          <p:cNvSpPr/>
          <p:nvPr/>
        </p:nvSpPr>
        <p:spPr>
          <a:xfrm rot="16200000">
            <a:off x="784141" y="1727992"/>
            <a:ext cx="1063155" cy="1000616"/>
          </a:xfrm>
          <a:prstGeom prst="hexagon">
            <a:avLst/>
          </a:prstGeom>
          <a:solidFill>
            <a:schemeClr val="accent1"/>
          </a:solidFill>
          <a:ln w="1587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5" name="TextBox 4"/>
          <p:cNvSpPr txBox="1"/>
          <p:nvPr/>
        </p:nvSpPr>
        <p:spPr>
          <a:xfrm>
            <a:off x="890393" y="1877131"/>
            <a:ext cx="825867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2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42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1967540" y="2375836"/>
            <a:ext cx="3936437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2D2D2D"/>
                </a:solidFill>
              </a:rPr>
              <a:t>西北大学法学院是中国现代法学教育中历史最为悠久的法学院之一，其前身是成立于1907年的陕西法政学堂。</a:t>
            </a:r>
            <a:endParaRPr lang="zh-CN" altLang="en-US" sz="1600" dirty="0">
              <a:solidFill>
                <a:srgbClr val="2D2D2D"/>
              </a:solidFill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1967539" y="1913625"/>
            <a:ext cx="2694516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rgbClr val="2D2D2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输入相关标题</a:t>
            </a:r>
            <a:endParaRPr lang="zh-CN" altLang="en-US" sz="3200" b="1" dirty="0">
              <a:solidFill>
                <a:srgbClr val="2D2D2D"/>
              </a:solidFill>
            </a:endParaRPr>
          </a:p>
        </p:txBody>
      </p:sp>
      <p:sp>
        <p:nvSpPr>
          <p:cNvPr id="8" name="六边形 7"/>
          <p:cNvSpPr/>
          <p:nvPr/>
        </p:nvSpPr>
        <p:spPr>
          <a:xfrm rot="16200000">
            <a:off x="784140" y="4135297"/>
            <a:ext cx="1063155" cy="1000616"/>
          </a:xfrm>
          <a:prstGeom prst="hexagon">
            <a:avLst/>
          </a:prstGeom>
          <a:solidFill>
            <a:schemeClr val="accent1"/>
          </a:solidFill>
          <a:ln w="1587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9" name="TextBox 8"/>
          <p:cNvSpPr txBox="1"/>
          <p:nvPr/>
        </p:nvSpPr>
        <p:spPr>
          <a:xfrm>
            <a:off x="890391" y="4284436"/>
            <a:ext cx="825867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2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42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1967539" y="4783141"/>
            <a:ext cx="3936437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2D2D2D"/>
                </a:solidFill>
              </a:rPr>
              <a:t>西北大学法学院是中国现代法学教育中历史最为悠久的法学院之一，其前身是成立于1907年的陕西法政学堂。</a:t>
            </a:r>
            <a:endParaRPr lang="zh-CN" altLang="en-US" sz="1600" dirty="0">
              <a:solidFill>
                <a:srgbClr val="2D2D2D"/>
              </a:solidFill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1967538" y="4320931"/>
            <a:ext cx="2694516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rgbClr val="2D2D2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输入相关标题</a:t>
            </a:r>
            <a:endParaRPr lang="zh-CN" altLang="en-US" sz="3200" b="1" dirty="0">
              <a:solidFill>
                <a:srgbClr val="2D2D2D"/>
              </a:solidFill>
            </a:endParaRPr>
          </a:p>
        </p:txBody>
      </p:sp>
      <p:sp>
        <p:nvSpPr>
          <p:cNvPr id="12" name="六边形 11"/>
          <p:cNvSpPr/>
          <p:nvPr/>
        </p:nvSpPr>
        <p:spPr>
          <a:xfrm rot="16200000">
            <a:off x="6352761" y="1735032"/>
            <a:ext cx="1063155" cy="1000616"/>
          </a:xfrm>
          <a:prstGeom prst="hexagon">
            <a:avLst/>
          </a:prstGeom>
          <a:solidFill>
            <a:schemeClr val="accent1"/>
          </a:solidFill>
          <a:ln w="1587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13" name="TextBox 12"/>
          <p:cNvSpPr txBox="1"/>
          <p:nvPr/>
        </p:nvSpPr>
        <p:spPr>
          <a:xfrm>
            <a:off x="6459013" y="1884171"/>
            <a:ext cx="825867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2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42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7536160" y="2382876"/>
            <a:ext cx="3936437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2D2D2D"/>
                </a:solidFill>
              </a:rPr>
              <a:t>西北大学法学院是中国现代法学教育中历史最为悠久的法学院之一，其前身是成立于1907年的陕西法政学堂。</a:t>
            </a:r>
            <a:endParaRPr lang="zh-CN" altLang="en-US" sz="1600" dirty="0">
              <a:solidFill>
                <a:srgbClr val="2D2D2D"/>
              </a:solidFill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7536159" y="1920665"/>
            <a:ext cx="2694516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rgbClr val="2D2D2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输入相关标题</a:t>
            </a:r>
            <a:endParaRPr lang="zh-CN" altLang="en-US" sz="3200" b="1" dirty="0">
              <a:solidFill>
                <a:srgbClr val="2D2D2D"/>
              </a:solidFill>
            </a:endParaRPr>
          </a:p>
        </p:txBody>
      </p:sp>
      <p:sp>
        <p:nvSpPr>
          <p:cNvPr id="16" name="六边形 15"/>
          <p:cNvSpPr/>
          <p:nvPr/>
        </p:nvSpPr>
        <p:spPr>
          <a:xfrm rot="16200000">
            <a:off x="6352760" y="4142337"/>
            <a:ext cx="1063155" cy="1000616"/>
          </a:xfrm>
          <a:prstGeom prst="hexagon">
            <a:avLst/>
          </a:prstGeom>
          <a:solidFill>
            <a:schemeClr val="accent1"/>
          </a:solidFill>
          <a:ln w="1587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17" name="TextBox 16"/>
          <p:cNvSpPr txBox="1"/>
          <p:nvPr/>
        </p:nvSpPr>
        <p:spPr>
          <a:xfrm>
            <a:off x="6459011" y="4291476"/>
            <a:ext cx="825867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2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42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7536159" y="4790181"/>
            <a:ext cx="3936437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2D2D2D"/>
                </a:solidFill>
              </a:rPr>
              <a:t>西北大学法学院是中国现代法学教育中历史最为悠久的法学院之一，其前身是成立于1907年的陕西法政学堂。</a:t>
            </a:r>
            <a:endParaRPr lang="zh-CN" altLang="en-US" sz="1600" dirty="0">
              <a:solidFill>
                <a:srgbClr val="2D2D2D"/>
              </a:solidFill>
            </a:endParaRPr>
          </a:p>
        </p:txBody>
      </p:sp>
      <p:sp>
        <p:nvSpPr>
          <p:cNvPr id="19" name="矩形 18"/>
          <p:cNvSpPr/>
          <p:nvPr/>
        </p:nvSpPr>
        <p:spPr bwMode="auto">
          <a:xfrm>
            <a:off x="7536158" y="4327971"/>
            <a:ext cx="2694516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rgbClr val="2D2D2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输入相关标题</a:t>
            </a:r>
            <a:endParaRPr lang="zh-CN" altLang="en-US" sz="3200" b="1" dirty="0">
              <a:solidFill>
                <a:srgbClr val="2D2D2D"/>
              </a:solidFill>
            </a:endParaRPr>
          </a:p>
        </p:txBody>
      </p:sp>
      <p:sp>
        <p:nvSpPr>
          <p:cNvPr id="3" name="五边形 2"/>
          <p:cNvSpPr/>
          <p:nvPr/>
        </p:nvSpPr>
        <p:spPr>
          <a:xfrm>
            <a:off x="0" y="260350"/>
            <a:ext cx="748030" cy="588645"/>
          </a:xfrm>
          <a:prstGeom prst="homePlate">
            <a:avLst>
              <a:gd name="adj" fmla="val 4844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/>
          </a:p>
        </p:txBody>
      </p:sp>
      <p:sp>
        <p:nvSpPr>
          <p:cNvPr id="31" name="TextBox 106"/>
          <p:cNvSpPr txBox="1"/>
          <p:nvPr/>
        </p:nvSpPr>
        <p:spPr>
          <a:xfrm>
            <a:off x="814845" y="288727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研究综述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sym typeface="+mn-ea"/>
            </a:endParaRPr>
          </a:p>
        </p:txBody>
      </p:sp>
      <p:pic>
        <p:nvPicPr>
          <p:cNvPr id="20" name="图片 19" descr="法学院龙印章"/>
          <p:cNvPicPr>
            <a:picLocks noChangeAspect="1"/>
          </p:cNvPicPr>
          <p:nvPr/>
        </p:nvPicPr>
        <p:blipFill>
          <a:blip r:embed="rId1"/>
          <a:srcRect l="18183" t="3630" r="14332" b="12001"/>
          <a:stretch>
            <a:fillRect/>
          </a:stretch>
        </p:blipFill>
        <p:spPr>
          <a:xfrm>
            <a:off x="11202670" y="111760"/>
            <a:ext cx="642620" cy="1089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4" grpId="0" animBg="1"/>
      <p:bldP spid="5" grpId="0"/>
      <p:bldP spid="6" grpId="0"/>
      <p:bldP spid="7" grpId="0"/>
      <p:bldP spid="8" grpId="0" animBg="1"/>
      <p:bldP spid="9" grpId="0"/>
      <p:bldP spid="10" grpId="0"/>
      <p:bldP spid="11" grpId="0"/>
      <p:bldP spid="12" grpId="0" animBg="1"/>
      <p:bldP spid="13" grpId="0"/>
      <p:bldP spid="14" grpId="0"/>
      <p:bldP spid="15" grpId="0"/>
      <p:bldP spid="16" grpId="0" animBg="1"/>
      <p:bldP spid="17" grpId="0"/>
      <p:bldP spid="18" grpId="0"/>
      <p:bldP spid="19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101012" y="1860721"/>
            <a:ext cx="2211325" cy="987348"/>
            <a:chOff x="465719" y="1295954"/>
            <a:chExt cx="1658494" cy="740511"/>
          </a:xfrm>
        </p:grpSpPr>
        <p:sp>
          <p:nvSpPr>
            <p:cNvPr id="5" name="Freeform 1"/>
            <p:cNvSpPr>
              <a:spLocks noChangeArrowheads="1"/>
            </p:cNvSpPr>
            <p:nvPr/>
          </p:nvSpPr>
          <p:spPr bwMode="auto">
            <a:xfrm rot="10800000">
              <a:off x="465719" y="1295954"/>
              <a:ext cx="1658494" cy="740511"/>
            </a:xfrm>
            <a:custGeom>
              <a:avLst/>
              <a:gdLst>
                <a:gd name="T0" fmla="*/ 5874 w 7875"/>
                <a:gd name="T1" fmla="*/ 1811 h 3594"/>
                <a:gd name="T2" fmla="*/ 7874 w 7875"/>
                <a:gd name="T3" fmla="*/ 0 h 3594"/>
                <a:gd name="T4" fmla="*/ 1969 w 7875"/>
                <a:gd name="T5" fmla="*/ 0 h 3594"/>
                <a:gd name="T6" fmla="*/ 0 w 7875"/>
                <a:gd name="T7" fmla="*/ 1811 h 3594"/>
                <a:gd name="T8" fmla="*/ 1969 w 7875"/>
                <a:gd name="T9" fmla="*/ 3593 h 3594"/>
                <a:gd name="T10" fmla="*/ 7874 w 7875"/>
                <a:gd name="T11" fmla="*/ 3593 h 3594"/>
                <a:gd name="T12" fmla="*/ 5874 w 7875"/>
                <a:gd name="T13" fmla="*/ 1811 h 3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75" h="3594">
                  <a:moveTo>
                    <a:pt x="5874" y="1811"/>
                  </a:moveTo>
                  <a:lnTo>
                    <a:pt x="7874" y="0"/>
                  </a:lnTo>
                  <a:lnTo>
                    <a:pt x="1969" y="0"/>
                  </a:lnTo>
                  <a:lnTo>
                    <a:pt x="0" y="1811"/>
                  </a:lnTo>
                  <a:lnTo>
                    <a:pt x="1969" y="3593"/>
                  </a:lnTo>
                  <a:lnTo>
                    <a:pt x="7874" y="3593"/>
                  </a:lnTo>
                  <a:lnTo>
                    <a:pt x="5874" y="181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00" dirty="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Freeform 41"/>
            <p:cNvSpPr>
              <a:spLocks noEditPoints="1"/>
            </p:cNvSpPr>
            <p:nvPr/>
          </p:nvSpPr>
          <p:spPr bwMode="auto">
            <a:xfrm>
              <a:off x="1089592" y="1430439"/>
              <a:ext cx="458072" cy="416658"/>
            </a:xfrm>
            <a:custGeom>
              <a:avLst/>
              <a:gdLst>
                <a:gd name="T0" fmla="*/ 2147483647 w 67"/>
                <a:gd name="T1" fmla="*/ 124018912 h 60"/>
                <a:gd name="T2" fmla="*/ 2147483647 w 67"/>
                <a:gd name="T3" fmla="*/ 0 h 60"/>
                <a:gd name="T4" fmla="*/ 2147483647 w 67"/>
                <a:gd name="T5" fmla="*/ 0 h 60"/>
                <a:gd name="T6" fmla="*/ 2147483647 w 67"/>
                <a:gd name="T7" fmla="*/ 124018912 h 60"/>
                <a:gd name="T8" fmla="*/ 2147483647 w 67"/>
                <a:gd name="T9" fmla="*/ 310059138 h 60"/>
                <a:gd name="T10" fmla="*/ 2147483647 w 67"/>
                <a:gd name="T11" fmla="*/ 868156039 h 60"/>
                <a:gd name="T12" fmla="*/ 2147483647 w 67"/>
                <a:gd name="T13" fmla="*/ 124018912 h 60"/>
                <a:gd name="T14" fmla="*/ 2147483647 w 67"/>
                <a:gd name="T15" fmla="*/ 1922344337 h 60"/>
                <a:gd name="T16" fmla="*/ 2147483647 w 67"/>
                <a:gd name="T17" fmla="*/ 124018912 h 60"/>
                <a:gd name="T18" fmla="*/ 1902898002 w 67"/>
                <a:gd name="T19" fmla="*/ 124018912 h 60"/>
                <a:gd name="T20" fmla="*/ 122771150 w 67"/>
                <a:gd name="T21" fmla="*/ 1922344337 h 60"/>
                <a:gd name="T22" fmla="*/ 122771150 w 67"/>
                <a:gd name="T23" fmla="*/ 2147483647 h 60"/>
                <a:gd name="T24" fmla="*/ 245534466 w 67"/>
                <a:gd name="T25" fmla="*/ 2147483647 h 60"/>
                <a:gd name="T26" fmla="*/ 429691207 w 67"/>
                <a:gd name="T27" fmla="*/ 2147483647 h 60"/>
                <a:gd name="T28" fmla="*/ 2087055172 w 67"/>
                <a:gd name="T29" fmla="*/ 558097024 h 60"/>
                <a:gd name="T30" fmla="*/ 2147483647 w 67"/>
                <a:gd name="T31" fmla="*/ 2147483647 h 60"/>
                <a:gd name="T32" fmla="*/ 2147483647 w 67"/>
                <a:gd name="T33" fmla="*/ 2147483647 h 60"/>
                <a:gd name="T34" fmla="*/ 2147483647 w 67"/>
                <a:gd name="T35" fmla="*/ 1922344337 h 60"/>
                <a:gd name="T36" fmla="*/ 552454614 w 67"/>
                <a:gd name="T37" fmla="*/ 2147483647 h 60"/>
                <a:gd name="T38" fmla="*/ 552454614 w 67"/>
                <a:gd name="T39" fmla="*/ 2147483647 h 60"/>
                <a:gd name="T40" fmla="*/ 797989019 w 67"/>
                <a:gd name="T41" fmla="*/ 2147483647 h 60"/>
                <a:gd name="T42" fmla="*/ 1718749157 w 67"/>
                <a:gd name="T43" fmla="*/ 2147483647 h 60"/>
                <a:gd name="T44" fmla="*/ 1718749157 w 67"/>
                <a:gd name="T45" fmla="*/ 2147483647 h 60"/>
                <a:gd name="T46" fmla="*/ 1780134717 w 67"/>
                <a:gd name="T47" fmla="*/ 2147483647 h 60"/>
                <a:gd name="T48" fmla="*/ 2147483647 w 67"/>
                <a:gd name="T49" fmla="*/ 2147483647 h 60"/>
                <a:gd name="T50" fmla="*/ 2147483647 w 67"/>
                <a:gd name="T51" fmla="*/ 2147483647 h 60"/>
                <a:gd name="T52" fmla="*/ 2147483647 w 67"/>
                <a:gd name="T53" fmla="*/ 2147483647 h 60"/>
                <a:gd name="T54" fmla="*/ 2147483647 w 67"/>
                <a:gd name="T55" fmla="*/ 2147483647 h 60"/>
                <a:gd name="T56" fmla="*/ 2147483647 w 67"/>
                <a:gd name="T57" fmla="*/ 2147483647 h 60"/>
                <a:gd name="T58" fmla="*/ 2147483647 w 67"/>
                <a:gd name="T59" fmla="*/ 2147483647 h 60"/>
                <a:gd name="T60" fmla="*/ 2087055172 w 67"/>
                <a:gd name="T61" fmla="*/ 806142661 h 60"/>
                <a:gd name="T62" fmla="*/ 552454614 w 67"/>
                <a:gd name="T63" fmla="*/ 2147483647 h 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7"/>
                <a:gd name="T97" fmla="*/ 0 h 60"/>
                <a:gd name="T98" fmla="*/ 67 w 67"/>
                <a:gd name="T99" fmla="*/ 60 h 6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7" h="60">
                  <a:moveTo>
                    <a:pt x="53" y="2"/>
                  </a:moveTo>
                  <a:cubicBezTo>
                    <a:pt x="53" y="1"/>
                    <a:pt x="52" y="0"/>
                    <a:pt x="51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4" y="1"/>
                    <a:pt x="44" y="2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53" y="14"/>
                    <a:pt x="53" y="14"/>
                    <a:pt x="53" y="14"/>
                  </a:cubicBezTo>
                  <a:lnTo>
                    <a:pt x="53" y="2"/>
                  </a:lnTo>
                  <a:close/>
                  <a:moveTo>
                    <a:pt x="66" y="3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5" y="0"/>
                    <a:pt x="33" y="0"/>
                    <a:pt x="31" y="2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0" y="33"/>
                    <a:pt x="0" y="35"/>
                    <a:pt x="2" y="36"/>
                  </a:cubicBezTo>
                  <a:cubicBezTo>
                    <a:pt x="2" y="37"/>
                    <a:pt x="3" y="37"/>
                    <a:pt x="4" y="37"/>
                  </a:cubicBezTo>
                  <a:cubicBezTo>
                    <a:pt x="5" y="37"/>
                    <a:pt x="6" y="37"/>
                    <a:pt x="7" y="36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2" y="38"/>
                    <a:pt x="65" y="38"/>
                    <a:pt x="66" y="36"/>
                  </a:cubicBezTo>
                  <a:cubicBezTo>
                    <a:pt x="67" y="35"/>
                    <a:pt x="67" y="33"/>
                    <a:pt x="66" y="31"/>
                  </a:cubicBezTo>
                  <a:close/>
                  <a:moveTo>
                    <a:pt x="9" y="37"/>
                  </a:moveTo>
                  <a:cubicBezTo>
                    <a:pt x="9" y="57"/>
                    <a:pt x="9" y="57"/>
                    <a:pt x="9" y="57"/>
                  </a:cubicBezTo>
                  <a:cubicBezTo>
                    <a:pt x="9" y="59"/>
                    <a:pt x="11" y="60"/>
                    <a:pt x="13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2"/>
                    <a:pt x="29" y="41"/>
                    <a:pt x="29" y="41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9" y="41"/>
                    <a:pt x="39" y="42"/>
                    <a:pt x="39" y="42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7" y="60"/>
                    <a:pt x="58" y="59"/>
                    <a:pt x="58" y="57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34" y="13"/>
                    <a:pt x="34" y="13"/>
                    <a:pt x="34" y="13"/>
                  </a:cubicBezTo>
                  <a:lnTo>
                    <a:pt x="9" y="3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en-US" sz="3200" kern="0" dirty="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548213" y="2090318"/>
            <a:ext cx="8116407" cy="1083310"/>
          </a:xfrm>
          <a:prstGeom prst="rect">
            <a:avLst/>
          </a:prstGeom>
          <a:noFill/>
        </p:spPr>
        <p:txBody>
          <a:bodyPr wrap="square" lIns="115161" tIns="57581" rIns="115161" bIns="5758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，1958年法律系并入中央政法干校西北分校成立西北政法学院。</a:t>
            </a:r>
            <a:endParaRPr lang="en-US" altLang="zh-CN" sz="1400" dirty="0">
              <a:solidFill>
                <a:srgbClr val="0C0C0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92124" y="1737580"/>
            <a:ext cx="3552395" cy="405176"/>
          </a:xfrm>
          <a:prstGeom prst="rect">
            <a:avLst/>
          </a:prstGeom>
          <a:noFill/>
        </p:spPr>
        <p:txBody>
          <a:bodyPr wrap="square" lIns="76200" tIns="38100" rIns="76200" bIns="38100" rtlCol="0">
            <a:spAutoFit/>
          </a:bodyPr>
          <a:lstStyle/>
          <a:p>
            <a:r>
              <a:rPr lang="zh-CN" altLang="zh-CN" sz="2135" b="1" dirty="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（一）</a:t>
            </a:r>
            <a:r>
              <a:rPr lang="zh-CN" altLang="en-US" sz="2135" b="1" dirty="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单击填加标题</a:t>
            </a:r>
            <a:endParaRPr lang="zh-CN" altLang="en-US" sz="2135" b="1" dirty="0">
              <a:solidFill>
                <a:srgbClr val="0C0C0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101012" y="4786309"/>
            <a:ext cx="2211325" cy="1034571"/>
            <a:chOff x="465719" y="3291830"/>
            <a:chExt cx="1658494" cy="740511"/>
          </a:xfrm>
        </p:grpSpPr>
        <p:sp>
          <p:nvSpPr>
            <p:cNvPr id="10" name="Freeform 1"/>
            <p:cNvSpPr>
              <a:spLocks noChangeArrowheads="1"/>
            </p:cNvSpPr>
            <p:nvPr/>
          </p:nvSpPr>
          <p:spPr bwMode="auto">
            <a:xfrm rot="10800000">
              <a:off x="465719" y="3291830"/>
              <a:ext cx="1658494" cy="740511"/>
            </a:xfrm>
            <a:custGeom>
              <a:avLst/>
              <a:gdLst>
                <a:gd name="T0" fmla="*/ 5874 w 7875"/>
                <a:gd name="T1" fmla="*/ 1811 h 3594"/>
                <a:gd name="T2" fmla="*/ 7874 w 7875"/>
                <a:gd name="T3" fmla="*/ 0 h 3594"/>
                <a:gd name="T4" fmla="*/ 1969 w 7875"/>
                <a:gd name="T5" fmla="*/ 0 h 3594"/>
                <a:gd name="T6" fmla="*/ 0 w 7875"/>
                <a:gd name="T7" fmla="*/ 1811 h 3594"/>
                <a:gd name="T8" fmla="*/ 1969 w 7875"/>
                <a:gd name="T9" fmla="*/ 3593 h 3594"/>
                <a:gd name="T10" fmla="*/ 7874 w 7875"/>
                <a:gd name="T11" fmla="*/ 3593 h 3594"/>
                <a:gd name="T12" fmla="*/ 5874 w 7875"/>
                <a:gd name="T13" fmla="*/ 1811 h 3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75" h="3594">
                  <a:moveTo>
                    <a:pt x="5874" y="1811"/>
                  </a:moveTo>
                  <a:lnTo>
                    <a:pt x="7874" y="0"/>
                  </a:lnTo>
                  <a:lnTo>
                    <a:pt x="1969" y="0"/>
                  </a:lnTo>
                  <a:lnTo>
                    <a:pt x="0" y="1811"/>
                  </a:lnTo>
                  <a:lnTo>
                    <a:pt x="1969" y="3593"/>
                  </a:lnTo>
                  <a:lnTo>
                    <a:pt x="7874" y="3593"/>
                  </a:lnTo>
                  <a:lnTo>
                    <a:pt x="5874" y="181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00" dirty="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1" cstate="screen"/>
            <a:stretch>
              <a:fillRect/>
            </a:stretch>
          </p:blipFill>
          <p:spPr bwMode="auto">
            <a:xfrm>
              <a:off x="1171134" y="3488771"/>
              <a:ext cx="346674" cy="346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3548213" y="3605293"/>
            <a:ext cx="8116407" cy="1083310"/>
          </a:xfrm>
          <a:prstGeom prst="rect">
            <a:avLst/>
          </a:prstGeom>
          <a:noFill/>
        </p:spPr>
        <p:txBody>
          <a:bodyPr wrap="square" lIns="115161" tIns="57581" rIns="115161" bIns="5758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，1958年法律系并入中央政法干校西北分校成立西北政法学院。</a:t>
            </a:r>
            <a:endParaRPr lang="en-US" altLang="zh-CN" sz="1400" dirty="0">
              <a:solidFill>
                <a:srgbClr val="0C0C0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92124" y="3252554"/>
            <a:ext cx="3552395" cy="405176"/>
          </a:xfrm>
          <a:prstGeom prst="rect">
            <a:avLst/>
          </a:prstGeom>
          <a:noFill/>
        </p:spPr>
        <p:txBody>
          <a:bodyPr wrap="square" lIns="76200" tIns="38100" rIns="76200" bIns="38100" rtlCol="0">
            <a:spAutoFit/>
          </a:bodyPr>
          <a:lstStyle/>
          <a:p>
            <a:r>
              <a:rPr lang="zh-CN" altLang="zh-CN" sz="2135" b="1" dirty="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135" b="1" dirty="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zh-CN" sz="2135" b="1" dirty="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2135" b="1" dirty="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单击填加标题</a:t>
            </a:r>
            <a:endParaRPr lang="zh-CN" altLang="en-US" sz="2135" b="1" dirty="0">
              <a:solidFill>
                <a:srgbClr val="0C0C0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48213" y="5066649"/>
            <a:ext cx="8116407" cy="1083310"/>
          </a:xfrm>
          <a:prstGeom prst="rect">
            <a:avLst/>
          </a:prstGeom>
          <a:noFill/>
        </p:spPr>
        <p:txBody>
          <a:bodyPr wrap="square" lIns="115161" tIns="57581" rIns="115161" bIns="5758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西北大学法学院是中国现代法学教育中历史最为悠久的法学院之一，其前身是成立于1907年的陕西法政学堂。1953年全国高等院校大调整后，西北大学法律系是全国仅保留的四所重点综合大学法律系之一，1958年法律系并入中央政法干校西北分校成立西北政法学院。</a:t>
            </a:r>
            <a:endParaRPr lang="en-US" altLang="zh-CN" sz="1400" dirty="0">
              <a:solidFill>
                <a:srgbClr val="0C0C0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92124" y="4713910"/>
            <a:ext cx="3552395" cy="405176"/>
          </a:xfrm>
          <a:prstGeom prst="rect">
            <a:avLst/>
          </a:prstGeom>
          <a:noFill/>
        </p:spPr>
        <p:txBody>
          <a:bodyPr wrap="square" lIns="76200" tIns="38100" rIns="76200" bIns="38100" rtlCol="0">
            <a:spAutoFit/>
          </a:bodyPr>
          <a:lstStyle/>
          <a:p>
            <a:r>
              <a:rPr lang="zh-CN" altLang="zh-CN" sz="2135" b="1" dirty="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135" b="1" dirty="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zh-CN" altLang="zh-CN" sz="2135" b="1" dirty="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2135" b="1" dirty="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单击填加标题</a:t>
            </a:r>
            <a:endParaRPr lang="zh-CN" altLang="en-US" sz="2135" b="1" dirty="0">
              <a:solidFill>
                <a:srgbClr val="0C0C0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Group 4"/>
          <p:cNvGrpSpPr/>
          <p:nvPr/>
        </p:nvGrpSpPr>
        <p:grpSpPr>
          <a:xfrm>
            <a:off x="1101012" y="3324423"/>
            <a:ext cx="2211325" cy="1033581"/>
            <a:chOff x="1372486" y="3793072"/>
            <a:chExt cx="6146978" cy="2804667"/>
          </a:xfrm>
        </p:grpSpPr>
        <p:sp>
          <p:nvSpPr>
            <p:cNvPr id="17" name="Freeform 1"/>
            <p:cNvSpPr>
              <a:spLocks noChangeArrowheads="1"/>
            </p:cNvSpPr>
            <p:nvPr/>
          </p:nvSpPr>
          <p:spPr bwMode="auto">
            <a:xfrm rot="10800000">
              <a:off x="1372486" y="3793072"/>
              <a:ext cx="6146978" cy="2804667"/>
            </a:xfrm>
            <a:custGeom>
              <a:avLst/>
              <a:gdLst>
                <a:gd name="T0" fmla="*/ 5874 w 7875"/>
                <a:gd name="T1" fmla="*/ 1811 h 3594"/>
                <a:gd name="T2" fmla="*/ 7874 w 7875"/>
                <a:gd name="T3" fmla="*/ 0 h 3594"/>
                <a:gd name="T4" fmla="*/ 1969 w 7875"/>
                <a:gd name="T5" fmla="*/ 0 h 3594"/>
                <a:gd name="T6" fmla="*/ 0 w 7875"/>
                <a:gd name="T7" fmla="*/ 1811 h 3594"/>
                <a:gd name="T8" fmla="*/ 1969 w 7875"/>
                <a:gd name="T9" fmla="*/ 3593 h 3594"/>
                <a:gd name="T10" fmla="*/ 7874 w 7875"/>
                <a:gd name="T11" fmla="*/ 3593 h 3594"/>
                <a:gd name="T12" fmla="*/ 5874 w 7875"/>
                <a:gd name="T13" fmla="*/ 1811 h 3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75" h="3594">
                  <a:moveTo>
                    <a:pt x="5874" y="1811"/>
                  </a:moveTo>
                  <a:lnTo>
                    <a:pt x="7874" y="0"/>
                  </a:lnTo>
                  <a:lnTo>
                    <a:pt x="1969" y="0"/>
                  </a:lnTo>
                  <a:lnTo>
                    <a:pt x="0" y="1811"/>
                  </a:lnTo>
                  <a:lnTo>
                    <a:pt x="1969" y="3593"/>
                  </a:lnTo>
                  <a:lnTo>
                    <a:pt x="7874" y="3593"/>
                  </a:lnTo>
                  <a:lnTo>
                    <a:pt x="5874" y="181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00" dirty="0">
                <a:solidFill>
                  <a:srgbClr val="0C0C0C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8" name="Group 2"/>
            <p:cNvGrpSpPr/>
            <p:nvPr/>
          </p:nvGrpSpPr>
          <p:grpSpPr bwMode="auto">
            <a:xfrm>
              <a:off x="3531959" y="4060393"/>
              <a:ext cx="1906518" cy="1888205"/>
              <a:chOff x="1569458" y="688424"/>
              <a:chExt cx="334962" cy="331788"/>
            </a:xfrm>
            <a:solidFill>
              <a:schemeClr val="bg1"/>
            </a:solidFill>
          </p:grpSpPr>
          <p:sp>
            <p:nvSpPr>
              <p:cNvPr id="19" name="Freeform 11"/>
              <p:cNvSpPr>
                <a:spLocks noChangeArrowheads="1"/>
              </p:cNvSpPr>
              <p:nvPr/>
            </p:nvSpPr>
            <p:spPr bwMode="auto">
              <a:xfrm>
                <a:off x="1587500" y="901699"/>
                <a:ext cx="42863" cy="77788"/>
              </a:xfrm>
              <a:custGeom>
                <a:avLst/>
                <a:gdLst>
                  <a:gd name="T0" fmla="*/ 0 w 118"/>
                  <a:gd name="T1" fmla="*/ 183 h 218"/>
                  <a:gd name="T2" fmla="*/ 25 w 118"/>
                  <a:gd name="T3" fmla="*/ 217 h 218"/>
                  <a:gd name="T4" fmla="*/ 84 w 118"/>
                  <a:gd name="T5" fmla="*/ 217 h 218"/>
                  <a:gd name="T6" fmla="*/ 117 w 118"/>
                  <a:gd name="T7" fmla="*/ 183 h 218"/>
                  <a:gd name="T8" fmla="*/ 117 w 118"/>
                  <a:gd name="T9" fmla="*/ 0 h 218"/>
                  <a:gd name="T10" fmla="*/ 17 w 118"/>
                  <a:gd name="T11" fmla="*/ 91 h 218"/>
                  <a:gd name="T12" fmla="*/ 0 w 118"/>
                  <a:gd name="T13" fmla="*/ 75 h 218"/>
                  <a:gd name="T14" fmla="*/ 0 w 118"/>
                  <a:gd name="T15" fmla="*/ 183 h 218"/>
                  <a:gd name="T16" fmla="*/ 0 w 118"/>
                  <a:gd name="T17" fmla="*/ 183 h 218"/>
                  <a:gd name="T18" fmla="*/ 0 w 118"/>
                  <a:gd name="T19" fmla="*/ 183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8" h="218">
                    <a:moveTo>
                      <a:pt x="0" y="183"/>
                    </a:moveTo>
                    <a:cubicBezTo>
                      <a:pt x="0" y="200"/>
                      <a:pt x="8" y="217"/>
                      <a:pt x="25" y="217"/>
                    </a:cubicBezTo>
                    <a:cubicBezTo>
                      <a:pt x="84" y="217"/>
                      <a:pt x="84" y="217"/>
                      <a:pt x="84" y="217"/>
                    </a:cubicBezTo>
                    <a:cubicBezTo>
                      <a:pt x="100" y="217"/>
                      <a:pt x="117" y="200"/>
                      <a:pt x="117" y="183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7" y="91"/>
                      <a:pt x="17" y="91"/>
                      <a:pt x="17" y="91"/>
                    </a:cubicBezTo>
                    <a:cubicBezTo>
                      <a:pt x="0" y="75"/>
                      <a:pt x="0" y="75"/>
                      <a:pt x="0" y="75"/>
                    </a:cubicBezTo>
                    <a:lnTo>
                      <a:pt x="0" y="183"/>
                    </a:lnTo>
                    <a:close/>
                    <a:moveTo>
                      <a:pt x="0" y="183"/>
                    </a:moveTo>
                    <a:lnTo>
                      <a:pt x="0" y="183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3200">
                  <a:solidFill>
                    <a:srgbClr val="0C0C0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Freeform 12"/>
              <p:cNvSpPr>
                <a:spLocks noChangeArrowheads="1"/>
              </p:cNvSpPr>
              <p:nvPr/>
            </p:nvSpPr>
            <p:spPr bwMode="auto">
              <a:xfrm>
                <a:off x="1657350" y="858837"/>
                <a:ext cx="42863" cy="120650"/>
              </a:xfrm>
              <a:custGeom>
                <a:avLst/>
                <a:gdLst>
                  <a:gd name="T0" fmla="*/ 0 w 118"/>
                  <a:gd name="T1" fmla="*/ 301 h 336"/>
                  <a:gd name="T2" fmla="*/ 34 w 118"/>
                  <a:gd name="T3" fmla="*/ 335 h 336"/>
                  <a:gd name="T4" fmla="*/ 84 w 118"/>
                  <a:gd name="T5" fmla="*/ 335 h 336"/>
                  <a:gd name="T6" fmla="*/ 117 w 118"/>
                  <a:gd name="T7" fmla="*/ 301 h 336"/>
                  <a:gd name="T8" fmla="*/ 117 w 118"/>
                  <a:gd name="T9" fmla="*/ 76 h 336"/>
                  <a:gd name="T10" fmla="*/ 42 w 118"/>
                  <a:gd name="T11" fmla="*/ 0 h 336"/>
                  <a:gd name="T12" fmla="*/ 0 w 118"/>
                  <a:gd name="T13" fmla="*/ 42 h 336"/>
                  <a:gd name="T14" fmla="*/ 0 w 118"/>
                  <a:gd name="T15" fmla="*/ 301 h 336"/>
                  <a:gd name="T16" fmla="*/ 0 w 118"/>
                  <a:gd name="T17" fmla="*/ 301 h 336"/>
                  <a:gd name="T18" fmla="*/ 0 w 118"/>
                  <a:gd name="T19" fmla="*/ 301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8" h="336">
                    <a:moveTo>
                      <a:pt x="0" y="301"/>
                    </a:moveTo>
                    <a:cubicBezTo>
                      <a:pt x="0" y="318"/>
                      <a:pt x="17" y="335"/>
                      <a:pt x="34" y="335"/>
                    </a:cubicBezTo>
                    <a:cubicBezTo>
                      <a:pt x="84" y="335"/>
                      <a:pt x="84" y="335"/>
                      <a:pt x="84" y="335"/>
                    </a:cubicBezTo>
                    <a:cubicBezTo>
                      <a:pt x="101" y="335"/>
                      <a:pt x="117" y="318"/>
                      <a:pt x="117" y="301"/>
                    </a:cubicBezTo>
                    <a:cubicBezTo>
                      <a:pt x="117" y="76"/>
                      <a:pt x="117" y="76"/>
                      <a:pt x="117" y="76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0" y="42"/>
                      <a:pt x="0" y="42"/>
                      <a:pt x="0" y="42"/>
                    </a:cubicBezTo>
                    <a:lnTo>
                      <a:pt x="0" y="301"/>
                    </a:lnTo>
                    <a:close/>
                    <a:moveTo>
                      <a:pt x="0" y="301"/>
                    </a:moveTo>
                    <a:lnTo>
                      <a:pt x="0" y="301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3200">
                  <a:solidFill>
                    <a:srgbClr val="0C0C0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Freeform 13"/>
              <p:cNvSpPr>
                <a:spLocks noChangeArrowheads="1"/>
              </p:cNvSpPr>
              <p:nvPr/>
            </p:nvSpPr>
            <p:spPr bwMode="auto">
              <a:xfrm>
                <a:off x="1727200" y="858837"/>
                <a:ext cx="42863" cy="120650"/>
              </a:xfrm>
              <a:custGeom>
                <a:avLst/>
                <a:gdLst>
                  <a:gd name="T0" fmla="*/ 92 w 118"/>
                  <a:gd name="T1" fmla="*/ 335 h 336"/>
                  <a:gd name="T2" fmla="*/ 117 w 118"/>
                  <a:gd name="T3" fmla="*/ 301 h 336"/>
                  <a:gd name="T4" fmla="*/ 117 w 118"/>
                  <a:gd name="T5" fmla="*/ 0 h 336"/>
                  <a:gd name="T6" fmla="*/ 0 w 118"/>
                  <a:gd name="T7" fmla="*/ 118 h 336"/>
                  <a:gd name="T8" fmla="*/ 0 w 118"/>
                  <a:gd name="T9" fmla="*/ 301 h 336"/>
                  <a:gd name="T10" fmla="*/ 33 w 118"/>
                  <a:gd name="T11" fmla="*/ 335 h 336"/>
                  <a:gd name="T12" fmla="*/ 92 w 118"/>
                  <a:gd name="T13" fmla="*/ 335 h 336"/>
                  <a:gd name="T14" fmla="*/ 92 w 118"/>
                  <a:gd name="T15" fmla="*/ 335 h 336"/>
                  <a:gd name="T16" fmla="*/ 92 w 118"/>
                  <a:gd name="T17" fmla="*/ 335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8" h="336">
                    <a:moveTo>
                      <a:pt x="92" y="335"/>
                    </a:moveTo>
                    <a:cubicBezTo>
                      <a:pt x="108" y="335"/>
                      <a:pt x="117" y="318"/>
                      <a:pt x="117" y="301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0" y="301"/>
                      <a:pt x="0" y="301"/>
                      <a:pt x="0" y="301"/>
                    </a:cubicBezTo>
                    <a:cubicBezTo>
                      <a:pt x="0" y="318"/>
                      <a:pt x="16" y="335"/>
                      <a:pt x="33" y="335"/>
                    </a:cubicBezTo>
                    <a:lnTo>
                      <a:pt x="92" y="335"/>
                    </a:lnTo>
                    <a:close/>
                    <a:moveTo>
                      <a:pt x="92" y="335"/>
                    </a:moveTo>
                    <a:lnTo>
                      <a:pt x="92" y="33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3200">
                  <a:solidFill>
                    <a:srgbClr val="0C0C0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Freeform 14"/>
              <p:cNvSpPr>
                <a:spLocks noChangeArrowheads="1"/>
              </p:cNvSpPr>
              <p:nvPr/>
            </p:nvSpPr>
            <p:spPr bwMode="auto">
              <a:xfrm>
                <a:off x="1795463" y="817562"/>
                <a:ext cx="46037" cy="163512"/>
              </a:xfrm>
              <a:custGeom>
                <a:avLst/>
                <a:gdLst>
                  <a:gd name="T0" fmla="*/ 0 w 126"/>
                  <a:gd name="T1" fmla="*/ 41 h 452"/>
                  <a:gd name="T2" fmla="*/ 0 w 126"/>
                  <a:gd name="T3" fmla="*/ 417 h 452"/>
                  <a:gd name="T4" fmla="*/ 33 w 126"/>
                  <a:gd name="T5" fmla="*/ 451 h 452"/>
                  <a:gd name="T6" fmla="*/ 92 w 126"/>
                  <a:gd name="T7" fmla="*/ 451 h 452"/>
                  <a:gd name="T8" fmla="*/ 125 w 126"/>
                  <a:gd name="T9" fmla="*/ 417 h 452"/>
                  <a:gd name="T10" fmla="*/ 125 w 126"/>
                  <a:gd name="T11" fmla="*/ 66 h 452"/>
                  <a:gd name="T12" fmla="*/ 50 w 126"/>
                  <a:gd name="T13" fmla="*/ 0 h 452"/>
                  <a:gd name="T14" fmla="*/ 0 w 126"/>
                  <a:gd name="T15" fmla="*/ 41 h 452"/>
                  <a:gd name="T16" fmla="*/ 0 w 126"/>
                  <a:gd name="T17" fmla="*/ 41 h 452"/>
                  <a:gd name="T18" fmla="*/ 0 w 126"/>
                  <a:gd name="T19" fmla="*/ 41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6" h="452">
                    <a:moveTo>
                      <a:pt x="0" y="41"/>
                    </a:moveTo>
                    <a:cubicBezTo>
                      <a:pt x="0" y="417"/>
                      <a:pt x="0" y="417"/>
                      <a:pt x="0" y="417"/>
                    </a:cubicBezTo>
                    <a:cubicBezTo>
                      <a:pt x="0" y="434"/>
                      <a:pt x="17" y="451"/>
                      <a:pt x="33" y="451"/>
                    </a:cubicBezTo>
                    <a:cubicBezTo>
                      <a:pt x="92" y="451"/>
                      <a:pt x="92" y="451"/>
                      <a:pt x="92" y="451"/>
                    </a:cubicBezTo>
                    <a:cubicBezTo>
                      <a:pt x="109" y="451"/>
                      <a:pt x="125" y="434"/>
                      <a:pt x="125" y="417"/>
                    </a:cubicBezTo>
                    <a:cubicBezTo>
                      <a:pt x="125" y="66"/>
                      <a:pt x="125" y="66"/>
                      <a:pt x="125" y="66"/>
                    </a:cubicBezTo>
                    <a:cubicBezTo>
                      <a:pt x="50" y="0"/>
                      <a:pt x="50" y="0"/>
                      <a:pt x="50" y="0"/>
                    </a:cubicBezTo>
                    <a:lnTo>
                      <a:pt x="0" y="41"/>
                    </a:lnTo>
                    <a:close/>
                    <a:moveTo>
                      <a:pt x="0" y="41"/>
                    </a:moveTo>
                    <a:lnTo>
                      <a:pt x="0" y="41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3200">
                  <a:solidFill>
                    <a:srgbClr val="0C0C0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Freeform 15"/>
              <p:cNvSpPr>
                <a:spLocks noChangeArrowheads="1"/>
              </p:cNvSpPr>
              <p:nvPr/>
            </p:nvSpPr>
            <p:spPr bwMode="auto">
              <a:xfrm>
                <a:off x="1576388" y="744537"/>
                <a:ext cx="261937" cy="163512"/>
              </a:xfrm>
              <a:custGeom>
                <a:avLst/>
                <a:gdLst>
                  <a:gd name="T0" fmla="*/ 234 w 728"/>
                  <a:gd name="T1" fmla="*/ 284 h 452"/>
                  <a:gd name="T2" fmla="*/ 292 w 728"/>
                  <a:gd name="T3" fmla="*/ 284 h 452"/>
                  <a:gd name="T4" fmla="*/ 359 w 728"/>
                  <a:gd name="T5" fmla="*/ 351 h 452"/>
                  <a:gd name="T6" fmla="*/ 401 w 728"/>
                  <a:gd name="T7" fmla="*/ 368 h 452"/>
                  <a:gd name="T8" fmla="*/ 434 w 728"/>
                  <a:gd name="T9" fmla="*/ 351 h 452"/>
                  <a:gd name="T10" fmla="*/ 660 w 728"/>
                  <a:gd name="T11" fmla="*/ 134 h 452"/>
                  <a:gd name="T12" fmla="*/ 694 w 728"/>
                  <a:gd name="T13" fmla="*/ 167 h 452"/>
                  <a:gd name="T14" fmla="*/ 710 w 728"/>
                  <a:gd name="T15" fmla="*/ 175 h 452"/>
                  <a:gd name="T16" fmla="*/ 727 w 728"/>
                  <a:gd name="T17" fmla="*/ 159 h 452"/>
                  <a:gd name="T18" fmla="*/ 727 w 728"/>
                  <a:gd name="T19" fmla="*/ 33 h 452"/>
                  <a:gd name="T20" fmla="*/ 719 w 728"/>
                  <a:gd name="T21" fmla="*/ 8 h 452"/>
                  <a:gd name="T22" fmla="*/ 694 w 728"/>
                  <a:gd name="T23" fmla="*/ 0 h 452"/>
                  <a:gd name="T24" fmla="*/ 568 w 728"/>
                  <a:gd name="T25" fmla="*/ 0 h 452"/>
                  <a:gd name="T26" fmla="*/ 551 w 728"/>
                  <a:gd name="T27" fmla="*/ 8 h 452"/>
                  <a:gd name="T28" fmla="*/ 551 w 728"/>
                  <a:gd name="T29" fmla="*/ 33 h 452"/>
                  <a:gd name="T30" fmla="*/ 585 w 728"/>
                  <a:gd name="T31" fmla="*/ 58 h 452"/>
                  <a:gd name="T32" fmla="*/ 426 w 728"/>
                  <a:gd name="T33" fmla="*/ 217 h 452"/>
                  <a:gd name="T34" fmla="*/ 401 w 728"/>
                  <a:gd name="T35" fmla="*/ 225 h 452"/>
                  <a:gd name="T36" fmla="*/ 368 w 728"/>
                  <a:gd name="T37" fmla="*/ 217 h 452"/>
                  <a:gd name="T38" fmla="*/ 292 w 728"/>
                  <a:gd name="T39" fmla="*/ 142 h 452"/>
                  <a:gd name="T40" fmla="*/ 234 w 728"/>
                  <a:gd name="T41" fmla="*/ 142 h 452"/>
                  <a:gd name="T42" fmla="*/ 8 w 728"/>
                  <a:gd name="T43" fmla="*/ 359 h 452"/>
                  <a:gd name="T44" fmla="*/ 0 w 728"/>
                  <a:gd name="T45" fmla="*/ 393 h 452"/>
                  <a:gd name="T46" fmla="*/ 8 w 728"/>
                  <a:gd name="T47" fmla="*/ 426 h 452"/>
                  <a:gd name="T48" fmla="*/ 25 w 728"/>
                  <a:gd name="T49" fmla="*/ 435 h 452"/>
                  <a:gd name="T50" fmla="*/ 83 w 728"/>
                  <a:gd name="T51" fmla="*/ 435 h 452"/>
                  <a:gd name="T52" fmla="*/ 234 w 728"/>
                  <a:gd name="T53" fmla="*/ 284 h 452"/>
                  <a:gd name="T54" fmla="*/ 234 w 728"/>
                  <a:gd name="T55" fmla="*/ 284 h 452"/>
                  <a:gd name="T56" fmla="*/ 234 w 728"/>
                  <a:gd name="T57" fmla="*/ 284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28" h="452">
                    <a:moveTo>
                      <a:pt x="234" y="284"/>
                    </a:moveTo>
                    <a:cubicBezTo>
                      <a:pt x="250" y="267"/>
                      <a:pt x="276" y="267"/>
                      <a:pt x="292" y="284"/>
                    </a:cubicBezTo>
                    <a:cubicBezTo>
                      <a:pt x="359" y="351"/>
                      <a:pt x="359" y="351"/>
                      <a:pt x="359" y="351"/>
                    </a:cubicBezTo>
                    <a:cubicBezTo>
                      <a:pt x="376" y="368"/>
                      <a:pt x="384" y="368"/>
                      <a:pt x="401" y="368"/>
                    </a:cubicBezTo>
                    <a:cubicBezTo>
                      <a:pt x="418" y="368"/>
                      <a:pt x="426" y="368"/>
                      <a:pt x="434" y="351"/>
                    </a:cubicBezTo>
                    <a:cubicBezTo>
                      <a:pt x="660" y="134"/>
                      <a:pt x="660" y="134"/>
                      <a:pt x="660" y="134"/>
                    </a:cubicBezTo>
                    <a:cubicBezTo>
                      <a:pt x="694" y="167"/>
                      <a:pt x="694" y="167"/>
                      <a:pt x="694" y="167"/>
                    </a:cubicBezTo>
                    <a:cubicBezTo>
                      <a:pt x="702" y="175"/>
                      <a:pt x="710" y="175"/>
                      <a:pt x="710" y="175"/>
                    </a:cubicBezTo>
                    <a:cubicBezTo>
                      <a:pt x="719" y="175"/>
                      <a:pt x="727" y="167"/>
                      <a:pt x="727" y="159"/>
                    </a:cubicBezTo>
                    <a:cubicBezTo>
                      <a:pt x="727" y="33"/>
                      <a:pt x="727" y="33"/>
                      <a:pt x="727" y="33"/>
                    </a:cubicBezTo>
                    <a:cubicBezTo>
                      <a:pt x="727" y="25"/>
                      <a:pt x="727" y="16"/>
                      <a:pt x="719" y="8"/>
                    </a:cubicBezTo>
                    <a:cubicBezTo>
                      <a:pt x="710" y="0"/>
                      <a:pt x="702" y="0"/>
                      <a:pt x="694" y="0"/>
                    </a:cubicBezTo>
                    <a:cubicBezTo>
                      <a:pt x="568" y="0"/>
                      <a:pt x="568" y="0"/>
                      <a:pt x="568" y="0"/>
                    </a:cubicBezTo>
                    <a:cubicBezTo>
                      <a:pt x="560" y="0"/>
                      <a:pt x="551" y="0"/>
                      <a:pt x="551" y="8"/>
                    </a:cubicBezTo>
                    <a:cubicBezTo>
                      <a:pt x="543" y="16"/>
                      <a:pt x="551" y="25"/>
                      <a:pt x="551" y="33"/>
                    </a:cubicBezTo>
                    <a:cubicBezTo>
                      <a:pt x="585" y="58"/>
                      <a:pt x="585" y="58"/>
                      <a:pt x="585" y="58"/>
                    </a:cubicBezTo>
                    <a:cubicBezTo>
                      <a:pt x="426" y="217"/>
                      <a:pt x="426" y="217"/>
                      <a:pt x="426" y="217"/>
                    </a:cubicBezTo>
                    <a:cubicBezTo>
                      <a:pt x="426" y="225"/>
                      <a:pt x="409" y="225"/>
                      <a:pt x="401" y="225"/>
                    </a:cubicBezTo>
                    <a:cubicBezTo>
                      <a:pt x="393" y="225"/>
                      <a:pt x="376" y="225"/>
                      <a:pt x="368" y="217"/>
                    </a:cubicBezTo>
                    <a:cubicBezTo>
                      <a:pt x="292" y="142"/>
                      <a:pt x="292" y="142"/>
                      <a:pt x="292" y="142"/>
                    </a:cubicBezTo>
                    <a:cubicBezTo>
                      <a:pt x="276" y="125"/>
                      <a:pt x="250" y="125"/>
                      <a:pt x="234" y="142"/>
                    </a:cubicBezTo>
                    <a:cubicBezTo>
                      <a:pt x="8" y="359"/>
                      <a:pt x="8" y="359"/>
                      <a:pt x="8" y="359"/>
                    </a:cubicBezTo>
                    <a:cubicBezTo>
                      <a:pt x="0" y="368"/>
                      <a:pt x="0" y="384"/>
                      <a:pt x="0" y="393"/>
                    </a:cubicBezTo>
                    <a:cubicBezTo>
                      <a:pt x="0" y="410"/>
                      <a:pt x="0" y="418"/>
                      <a:pt x="8" y="426"/>
                    </a:cubicBezTo>
                    <a:cubicBezTo>
                      <a:pt x="25" y="435"/>
                      <a:pt x="25" y="435"/>
                      <a:pt x="25" y="435"/>
                    </a:cubicBezTo>
                    <a:cubicBezTo>
                      <a:pt x="41" y="451"/>
                      <a:pt x="67" y="451"/>
                      <a:pt x="83" y="435"/>
                    </a:cubicBezTo>
                    <a:lnTo>
                      <a:pt x="234" y="284"/>
                    </a:lnTo>
                    <a:close/>
                    <a:moveTo>
                      <a:pt x="234" y="284"/>
                    </a:moveTo>
                    <a:lnTo>
                      <a:pt x="234" y="284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3200">
                  <a:solidFill>
                    <a:srgbClr val="0C0C0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Freeform 16"/>
              <p:cNvSpPr>
                <a:spLocks noChangeArrowheads="1"/>
              </p:cNvSpPr>
              <p:nvPr/>
            </p:nvSpPr>
            <p:spPr bwMode="auto">
              <a:xfrm>
                <a:off x="1569458" y="688424"/>
                <a:ext cx="334962" cy="331788"/>
              </a:xfrm>
              <a:custGeom>
                <a:avLst/>
                <a:gdLst>
                  <a:gd name="T0" fmla="*/ 887 w 929"/>
                  <a:gd name="T1" fmla="*/ 0 h 921"/>
                  <a:gd name="T2" fmla="*/ 836 w 929"/>
                  <a:gd name="T3" fmla="*/ 50 h 921"/>
                  <a:gd name="T4" fmla="*/ 836 w 929"/>
                  <a:gd name="T5" fmla="*/ 837 h 921"/>
                  <a:gd name="T6" fmla="*/ 51 w 929"/>
                  <a:gd name="T7" fmla="*/ 837 h 921"/>
                  <a:gd name="T8" fmla="*/ 0 w 929"/>
                  <a:gd name="T9" fmla="*/ 878 h 921"/>
                  <a:gd name="T10" fmla="*/ 51 w 929"/>
                  <a:gd name="T11" fmla="*/ 920 h 921"/>
                  <a:gd name="T12" fmla="*/ 887 w 929"/>
                  <a:gd name="T13" fmla="*/ 920 h 921"/>
                  <a:gd name="T14" fmla="*/ 928 w 929"/>
                  <a:gd name="T15" fmla="*/ 878 h 921"/>
                  <a:gd name="T16" fmla="*/ 928 w 929"/>
                  <a:gd name="T17" fmla="*/ 50 h 921"/>
                  <a:gd name="T18" fmla="*/ 887 w 929"/>
                  <a:gd name="T19" fmla="*/ 0 h 921"/>
                  <a:gd name="T20" fmla="*/ 887 w 929"/>
                  <a:gd name="T21" fmla="*/ 0 h 921"/>
                  <a:gd name="T22" fmla="*/ 887 w 929"/>
                  <a:gd name="T23" fmla="*/ 0 h 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29" h="921">
                    <a:moveTo>
                      <a:pt x="887" y="0"/>
                    </a:moveTo>
                    <a:cubicBezTo>
                      <a:pt x="862" y="0"/>
                      <a:pt x="836" y="26"/>
                      <a:pt x="836" y="50"/>
                    </a:cubicBezTo>
                    <a:cubicBezTo>
                      <a:pt x="836" y="837"/>
                      <a:pt x="836" y="837"/>
                      <a:pt x="836" y="837"/>
                    </a:cubicBezTo>
                    <a:cubicBezTo>
                      <a:pt x="51" y="837"/>
                      <a:pt x="51" y="837"/>
                      <a:pt x="51" y="837"/>
                    </a:cubicBezTo>
                    <a:cubicBezTo>
                      <a:pt x="26" y="837"/>
                      <a:pt x="0" y="853"/>
                      <a:pt x="0" y="878"/>
                    </a:cubicBezTo>
                    <a:cubicBezTo>
                      <a:pt x="0" y="903"/>
                      <a:pt x="26" y="920"/>
                      <a:pt x="51" y="920"/>
                    </a:cubicBezTo>
                    <a:cubicBezTo>
                      <a:pt x="887" y="920"/>
                      <a:pt x="887" y="920"/>
                      <a:pt x="887" y="920"/>
                    </a:cubicBezTo>
                    <a:cubicBezTo>
                      <a:pt x="912" y="920"/>
                      <a:pt x="928" y="903"/>
                      <a:pt x="928" y="878"/>
                    </a:cubicBezTo>
                    <a:cubicBezTo>
                      <a:pt x="928" y="50"/>
                      <a:pt x="928" y="50"/>
                      <a:pt x="928" y="50"/>
                    </a:cubicBezTo>
                    <a:cubicBezTo>
                      <a:pt x="928" y="26"/>
                      <a:pt x="903" y="0"/>
                      <a:pt x="887" y="0"/>
                    </a:cubicBezTo>
                    <a:close/>
                    <a:moveTo>
                      <a:pt x="887" y="0"/>
                    </a:moveTo>
                    <a:lnTo>
                      <a:pt x="887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3200">
                  <a:solidFill>
                    <a:srgbClr val="0C0C0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" name="五边形 2"/>
          <p:cNvSpPr/>
          <p:nvPr/>
        </p:nvSpPr>
        <p:spPr>
          <a:xfrm>
            <a:off x="0" y="260350"/>
            <a:ext cx="748030" cy="588645"/>
          </a:xfrm>
          <a:prstGeom prst="homePlate">
            <a:avLst>
              <a:gd name="adj" fmla="val 4844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/>
          </a:p>
        </p:txBody>
      </p:sp>
      <p:sp>
        <p:nvSpPr>
          <p:cNvPr id="31" name="TextBox 106"/>
          <p:cNvSpPr txBox="1"/>
          <p:nvPr/>
        </p:nvSpPr>
        <p:spPr>
          <a:xfrm>
            <a:off x="814845" y="288727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研究综述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sym typeface="+mn-ea"/>
            </a:endParaRPr>
          </a:p>
        </p:txBody>
      </p:sp>
      <p:pic>
        <p:nvPicPr>
          <p:cNvPr id="25" name="图片 24" descr="法学院龙印章"/>
          <p:cNvPicPr>
            <a:picLocks noChangeAspect="1"/>
          </p:cNvPicPr>
          <p:nvPr/>
        </p:nvPicPr>
        <p:blipFill>
          <a:blip r:embed="rId2"/>
          <a:srcRect l="18183" t="3630" r="14332" b="12001"/>
          <a:stretch>
            <a:fillRect/>
          </a:stretch>
        </p:blipFill>
        <p:spPr>
          <a:xfrm>
            <a:off x="11202670" y="111760"/>
            <a:ext cx="642620" cy="1089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7" grpId="0"/>
      <p:bldP spid="8" grpId="0"/>
      <p:bldP spid="12" grpId="0"/>
      <p:bldP spid="13" grpId="0"/>
      <p:bldP spid="14" grpId="0"/>
      <p:bldP spid="15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528590" y="1475844"/>
            <a:ext cx="4780695" cy="4786225"/>
            <a:chOff x="2646442" y="1106882"/>
            <a:chExt cx="3585521" cy="3589669"/>
          </a:xfrm>
        </p:grpSpPr>
        <p:sp>
          <p:nvSpPr>
            <p:cNvPr id="5" name="Freeform 21"/>
            <p:cNvSpPr/>
            <p:nvPr/>
          </p:nvSpPr>
          <p:spPr bwMode="auto">
            <a:xfrm>
              <a:off x="2646442" y="1106882"/>
              <a:ext cx="2194032" cy="2198179"/>
            </a:xfrm>
            <a:custGeom>
              <a:avLst/>
              <a:gdLst>
                <a:gd name="T0" fmla="*/ 0 w 878"/>
                <a:gd name="T1" fmla="*/ 557 h 879"/>
                <a:gd name="T2" fmla="*/ 0 w 878"/>
                <a:gd name="T3" fmla="*/ 879 h 879"/>
                <a:gd name="T4" fmla="*/ 878 w 878"/>
                <a:gd name="T5" fmla="*/ 0 h 879"/>
                <a:gd name="T6" fmla="*/ 557 w 878"/>
                <a:gd name="T7" fmla="*/ 0 h 879"/>
                <a:gd name="T8" fmla="*/ 0 w 878"/>
                <a:gd name="T9" fmla="*/ 557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8" h="879">
                  <a:moveTo>
                    <a:pt x="0" y="557"/>
                  </a:moveTo>
                  <a:cubicBezTo>
                    <a:pt x="0" y="879"/>
                    <a:pt x="0" y="879"/>
                    <a:pt x="0" y="879"/>
                  </a:cubicBezTo>
                  <a:cubicBezTo>
                    <a:pt x="485" y="879"/>
                    <a:pt x="878" y="486"/>
                    <a:pt x="878" y="0"/>
                  </a:cubicBezTo>
                  <a:cubicBezTo>
                    <a:pt x="557" y="0"/>
                    <a:pt x="557" y="0"/>
                    <a:pt x="557" y="0"/>
                  </a:cubicBezTo>
                  <a:cubicBezTo>
                    <a:pt x="557" y="308"/>
                    <a:pt x="307" y="557"/>
                    <a:pt x="0" y="557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 sz="2135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Freeform 22"/>
            <p:cNvSpPr/>
            <p:nvPr/>
          </p:nvSpPr>
          <p:spPr bwMode="auto">
            <a:xfrm>
              <a:off x="2646442" y="2502519"/>
              <a:ext cx="2194032" cy="2194032"/>
            </a:xfrm>
            <a:custGeom>
              <a:avLst/>
              <a:gdLst>
                <a:gd name="T0" fmla="*/ 557 w 878"/>
                <a:gd name="T1" fmla="*/ 878 h 878"/>
                <a:gd name="T2" fmla="*/ 878 w 878"/>
                <a:gd name="T3" fmla="*/ 878 h 878"/>
                <a:gd name="T4" fmla="*/ 0 w 878"/>
                <a:gd name="T5" fmla="*/ 0 h 878"/>
                <a:gd name="T6" fmla="*/ 0 w 878"/>
                <a:gd name="T7" fmla="*/ 321 h 878"/>
                <a:gd name="T8" fmla="*/ 557 w 878"/>
                <a:gd name="T9" fmla="*/ 878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8" h="878">
                  <a:moveTo>
                    <a:pt x="557" y="878"/>
                  </a:moveTo>
                  <a:cubicBezTo>
                    <a:pt x="878" y="878"/>
                    <a:pt x="878" y="878"/>
                    <a:pt x="878" y="878"/>
                  </a:cubicBezTo>
                  <a:cubicBezTo>
                    <a:pt x="878" y="393"/>
                    <a:pt x="485" y="0"/>
                    <a:pt x="0" y="0"/>
                  </a:cubicBezTo>
                  <a:cubicBezTo>
                    <a:pt x="0" y="321"/>
                    <a:pt x="0" y="321"/>
                    <a:pt x="0" y="321"/>
                  </a:cubicBezTo>
                  <a:cubicBezTo>
                    <a:pt x="307" y="321"/>
                    <a:pt x="557" y="571"/>
                    <a:pt x="557" y="8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 sz="2135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" name="Freeform 24"/>
            <p:cNvSpPr/>
            <p:nvPr/>
          </p:nvSpPr>
          <p:spPr bwMode="auto">
            <a:xfrm>
              <a:off x="4037931" y="2502519"/>
              <a:ext cx="2194032" cy="2194032"/>
            </a:xfrm>
            <a:custGeom>
              <a:avLst/>
              <a:gdLst>
                <a:gd name="T0" fmla="*/ 878 w 878"/>
                <a:gd name="T1" fmla="*/ 321 h 878"/>
                <a:gd name="T2" fmla="*/ 878 w 878"/>
                <a:gd name="T3" fmla="*/ 0 h 878"/>
                <a:gd name="T4" fmla="*/ 0 w 878"/>
                <a:gd name="T5" fmla="*/ 878 h 878"/>
                <a:gd name="T6" fmla="*/ 321 w 878"/>
                <a:gd name="T7" fmla="*/ 878 h 878"/>
                <a:gd name="T8" fmla="*/ 878 w 878"/>
                <a:gd name="T9" fmla="*/ 321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8" h="878">
                  <a:moveTo>
                    <a:pt x="878" y="321"/>
                  </a:moveTo>
                  <a:cubicBezTo>
                    <a:pt x="878" y="0"/>
                    <a:pt x="878" y="0"/>
                    <a:pt x="878" y="0"/>
                  </a:cubicBezTo>
                  <a:cubicBezTo>
                    <a:pt x="393" y="0"/>
                    <a:pt x="0" y="393"/>
                    <a:pt x="0" y="878"/>
                  </a:cubicBezTo>
                  <a:cubicBezTo>
                    <a:pt x="321" y="878"/>
                    <a:pt x="321" y="878"/>
                    <a:pt x="321" y="878"/>
                  </a:cubicBezTo>
                  <a:cubicBezTo>
                    <a:pt x="321" y="571"/>
                    <a:pt x="571" y="321"/>
                    <a:pt x="878" y="32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 sz="2135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Freeform 23"/>
            <p:cNvSpPr/>
            <p:nvPr/>
          </p:nvSpPr>
          <p:spPr bwMode="auto">
            <a:xfrm>
              <a:off x="4037931" y="1106882"/>
              <a:ext cx="2194032" cy="2198179"/>
            </a:xfrm>
            <a:custGeom>
              <a:avLst/>
              <a:gdLst>
                <a:gd name="T0" fmla="*/ 321 w 878"/>
                <a:gd name="T1" fmla="*/ 0 h 879"/>
                <a:gd name="T2" fmla="*/ 0 w 878"/>
                <a:gd name="T3" fmla="*/ 0 h 879"/>
                <a:gd name="T4" fmla="*/ 878 w 878"/>
                <a:gd name="T5" fmla="*/ 879 h 879"/>
                <a:gd name="T6" fmla="*/ 878 w 878"/>
                <a:gd name="T7" fmla="*/ 557 h 879"/>
                <a:gd name="T8" fmla="*/ 321 w 878"/>
                <a:gd name="T9" fmla="*/ 0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8" h="879">
                  <a:moveTo>
                    <a:pt x="32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86"/>
                    <a:pt x="393" y="879"/>
                    <a:pt x="878" y="879"/>
                  </a:cubicBezTo>
                  <a:cubicBezTo>
                    <a:pt x="878" y="557"/>
                    <a:pt x="878" y="557"/>
                    <a:pt x="878" y="557"/>
                  </a:cubicBezTo>
                  <a:cubicBezTo>
                    <a:pt x="571" y="557"/>
                    <a:pt x="321" y="308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 sz="2135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9" name="Freeform 25"/>
          <p:cNvSpPr>
            <a:spLocks noEditPoints="1"/>
          </p:cNvSpPr>
          <p:nvPr/>
        </p:nvSpPr>
        <p:spPr bwMode="auto">
          <a:xfrm>
            <a:off x="7532317" y="3723793"/>
            <a:ext cx="492171" cy="395395"/>
          </a:xfrm>
          <a:custGeom>
            <a:avLst/>
            <a:gdLst>
              <a:gd name="T0" fmla="*/ 127 w 147"/>
              <a:gd name="T1" fmla="*/ 45 h 119"/>
              <a:gd name="T2" fmla="*/ 116 w 147"/>
              <a:gd name="T3" fmla="*/ 45 h 119"/>
              <a:gd name="T4" fmla="*/ 35 w 147"/>
              <a:gd name="T5" fmla="*/ 18 h 119"/>
              <a:gd name="T6" fmla="*/ 17 w 147"/>
              <a:gd name="T7" fmla="*/ 18 h 119"/>
              <a:gd name="T8" fmla="*/ 34 w 147"/>
              <a:gd name="T9" fmla="*/ 21 h 119"/>
              <a:gd name="T10" fmla="*/ 10 w 147"/>
              <a:gd name="T11" fmla="*/ 21 h 119"/>
              <a:gd name="T12" fmla="*/ 10 w 147"/>
              <a:gd name="T13" fmla="*/ 15 h 119"/>
              <a:gd name="T14" fmla="*/ 13 w 147"/>
              <a:gd name="T15" fmla="*/ 11 h 119"/>
              <a:gd name="T16" fmla="*/ 40 w 147"/>
              <a:gd name="T17" fmla="*/ 4 h 119"/>
              <a:gd name="T18" fmla="*/ 101 w 147"/>
              <a:gd name="T19" fmla="*/ 0 h 119"/>
              <a:gd name="T20" fmla="*/ 113 w 147"/>
              <a:gd name="T21" fmla="*/ 21 h 119"/>
              <a:gd name="T22" fmla="*/ 147 w 147"/>
              <a:gd name="T23" fmla="*/ 26 h 119"/>
              <a:gd name="T24" fmla="*/ 147 w 147"/>
              <a:gd name="T25" fmla="*/ 113 h 119"/>
              <a:gd name="T26" fmla="*/ 141 w 147"/>
              <a:gd name="T27" fmla="*/ 119 h 119"/>
              <a:gd name="T28" fmla="*/ 0 w 147"/>
              <a:gd name="T29" fmla="*/ 113 h 119"/>
              <a:gd name="T30" fmla="*/ 0 w 147"/>
              <a:gd name="T31" fmla="*/ 26 h 119"/>
              <a:gd name="T32" fmla="*/ 6 w 147"/>
              <a:gd name="T33" fmla="*/ 21 h 119"/>
              <a:gd name="T34" fmla="*/ 73 w 147"/>
              <a:gd name="T35" fmla="*/ 43 h 119"/>
              <a:gd name="T36" fmla="*/ 87 w 147"/>
              <a:gd name="T37" fmla="*/ 49 h 119"/>
              <a:gd name="T38" fmla="*/ 73 w 147"/>
              <a:gd name="T39" fmla="*/ 81 h 119"/>
              <a:gd name="T40" fmla="*/ 73 w 147"/>
              <a:gd name="T41" fmla="*/ 43 h 119"/>
              <a:gd name="T42" fmla="*/ 82 w 147"/>
              <a:gd name="T43" fmla="*/ 54 h 119"/>
              <a:gd name="T44" fmla="*/ 61 w 147"/>
              <a:gd name="T45" fmla="*/ 62 h 119"/>
              <a:gd name="T46" fmla="*/ 86 w 147"/>
              <a:gd name="T47" fmla="*/ 62 h 119"/>
              <a:gd name="T48" fmla="*/ 82 w 147"/>
              <a:gd name="T49" fmla="*/ 54 h 119"/>
              <a:gd name="T50" fmla="*/ 38 w 147"/>
              <a:gd name="T51" fmla="*/ 32 h 119"/>
              <a:gd name="T52" fmla="*/ 11 w 147"/>
              <a:gd name="T53" fmla="*/ 108 h 119"/>
              <a:gd name="T54" fmla="*/ 136 w 147"/>
              <a:gd name="T55" fmla="*/ 32 h 119"/>
              <a:gd name="T56" fmla="*/ 109 w 147"/>
              <a:gd name="T57" fmla="*/ 32 h 119"/>
              <a:gd name="T58" fmla="*/ 97 w 147"/>
              <a:gd name="T59" fmla="*/ 12 h 119"/>
              <a:gd name="T60" fmla="*/ 44 w 147"/>
              <a:gd name="T61" fmla="*/ 28 h 119"/>
              <a:gd name="T62" fmla="*/ 73 w 147"/>
              <a:gd name="T63" fmla="*/ 23 h 119"/>
              <a:gd name="T64" fmla="*/ 112 w 147"/>
              <a:gd name="T65" fmla="*/ 62 h 119"/>
              <a:gd name="T66" fmla="*/ 34 w 147"/>
              <a:gd name="T67" fmla="*/ 62 h 119"/>
              <a:gd name="T68" fmla="*/ 73 w 147"/>
              <a:gd name="T69" fmla="*/ 35 h 119"/>
              <a:gd name="T70" fmla="*/ 46 w 147"/>
              <a:gd name="T71" fmla="*/ 62 h 119"/>
              <a:gd name="T72" fmla="*/ 101 w 147"/>
              <a:gd name="T73" fmla="*/ 62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7" h="119">
                <a:moveTo>
                  <a:pt x="122" y="40"/>
                </a:moveTo>
                <a:cubicBezTo>
                  <a:pt x="125" y="40"/>
                  <a:pt x="127" y="42"/>
                  <a:pt x="127" y="45"/>
                </a:cubicBezTo>
                <a:cubicBezTo>
                  <a:pt x="127" y="48"/>
                  <a:pt x="125" y="50"/>
                  <a:pt x="122" y="50"/>
                </a:cubicBezTo>
                <a:cubicBezTo>
                  <a:pt x="119" y="50"/>
                  <a:pt x="116" y="48"/>
                  <a:pt x="116" y="45"/>
                </a:cubicBezTo>
                <a:cubicBezTo>
                  <a:pt x="116" y="42"/>
                  <a:pt x="119" y="40"/>
                  <a:pt x="122" y="40"/>
                </a:cubicBezTo>
                <a:close/>
                <a:moveTo>
                  <a:pt x="35" y="18"/>
                </a:moveTo>
                <a:cubicBezTo>
                  <a:pt x="35" y="18"/>
                  <a:pt x="35" y="18"/>
                  <a:pt x="35" y="18"/>
                </a:cubicBezTo>
                <a:cubicBezTo>
                  <a:pt x="17" y="18"/>
                  <a:pt x="17" y="18"/>
                  <a:pt x="17" y="18"/>
                </a:cubicBezTo>
                <a:cubicBezTo>
                  <a:pt x="17" y="21"/>
                  <a:pt x="17" y="21"/>
                  <a:pt x="17" y="21"/>
                </a:cubicBezTo>
                <a:cubicBezTo>
                  <a:pt x="34" y="21"/>
                  <a:pt x="34" y="21"/>
                  <a:pt x="34" y="21"/>
                </a:cubicBezTo>
                <a:cubicBezTo>
                  <a:pt x="35" y="18"/>
                  <a:pt x="35" y="18"/>
                  <a:pt x="35" y="18"/>
                </a:cubicBezTo>
                <a:close/>
                <a:moveTo>
                  <a:pt x="10" y="21"/>
                </a:moveTo>
                <a:cubicBezTo>
                  <a:pt x="10" y="21"/>
                  <a:pt x="10" y="21"/>
                  <a:pt x="10" y="21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3"/>
                  <a:pt x="12" y="11"/>
                  <a:pt x="13" y="11"/>
                </a:cubicBezTo>
                <a:cubicBezTo>
                  <a:pt x="38" y="11"/>
                  <a:pt x="38" y="11"/>
                  <a:pt x="38" y="11"/>
                </a:cubicBezTo>
                <a:cubicBezTo>
                  <a:pt x="40" y="4"/>
                  <a:pt x="40" y="4"/>
                  <a:pt x="40" y="4"/>
                </a:cubicBezTo>
                <a:cubicBezTo>
                  <a:pt x="41" y="2"/>
                  <a:pt x="44" y="0"/>
                  <a:pt x="46" y="0"/>
                </a:cubicBezTo>
                <a:cubicBezTo>
                  <a:pt x="101" y="0"/>
                  <a:pt x="101" y="0"/>
                  <a:pt x="101" y="0"/>
                </a:cubicBezTo>
                <a:cubicBezTo>
                  <a:pt x="104" y="0"/>
                  <a:pt x="106" y="2"/>
                  <a:pt x="107" y="4"/>
                </a:cubicBezTo>
                <a:cubicBezTo>
                  <a:pt x="113" y="21"/>
                  <a:pt x="113" y="21"/>
                  <a:pt x="113" y="21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44" y="21"/>
                  <a:pt x="147" y="23"/>
                  <a:pt x="147" y="26"/>
                </a:cubicBezTo>
                <a:cubicBezTo>
                  <a:pt x="147" y="27"/>
                  <a:pt x="147" y="27"/>
                  <a:pt x="147" y="27"/>
                </a:cubicBezTo>
                <a:cubicBezTo>
                  <a:pt x="147" y="113"/>
                  <a:pt x="147" y="113"/>
                  <a:pt x="147" y="113"/>
                </a:cubicBezTo>
                <a:cubicBezTo>
                  <a:pt x="147" y="117"/>
                  <a:pt x="144" y="119"/>
                  <a:pt x="141" y="119"/>
                </a:cubicBezTo>
                <a:cubicBezTo>
                  <a:pt x="141" y="119"/>
                  <a:pt x="141" y="119"/>
                  <a:pt x="141" y="119"/>
                </a:cubicBezTo>
                <a:cubicBezTo>
                  <a:pt x="6" y="119"/>
                  <a:pt x="6" y="119"/>
                  <a:pt x="6" y="119"/>
                </a:cubicBezTo>
                <a:cubicBezTo>
                  <a:pt x="3" y="119"/>
                  <a:pt x="0" y="117"/>
                  <a:pt x="0" y="113"/>
                </a:cubicBezTo>
                <a:cubicBezTo>
                  <a:pt x="0" y="113"/>
                  <a:pt x="0" y="113"/>
                  <a:pt x="0" y="113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3"/>
                  <a:pt x="3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10" y="21"/>
                  <a:pt x="10" y="21"/>
                  <a:pt x="10" y="21"/>
                </a:cubicBezTo>
                <a:close/>
                <a:moveTo>
                  <a:pt x="73" y="43"/>
                </a:moveTo>
                <a:cubicBezTo>
                  <a:pt x="73" y="43"/>
                  <a:pt x="73" y="43"/>
                  <a:pt x="73" y="43"/>
                </a:cubicBezTo>
                <a:cubicBezTo>
                  <a:pt x="79" y="43"/>
                  <a:pt x="83" y="45"/>
                  <a:pt x="87" y="49"/>
                </a:cubicBezTo>
                <a:cubicBezTo>
                  <a:pt x="90" y="52"/>
                  <a:pt x="92" y="57"/>
                  <a:pt x="92" y="62"/>
                </a:cubicBezTo>
                <a:cubicBezTo>
                  <a:pt x="92" y="73"/>
                  <a:pt x="84" y="81"/>
                  <a:pt x="73" y="81"/>
                </a:cubicBezTo>
                <a:cubicBezTo>
                  <a:pt x="63" y="81"/>
                  <a:pt x="54" y="73"/>
                  <a:pt x="54" y="62"/>
                </a:cubicBezTo>
                <a:cubicBezTo>
                  <a:pt x="54" y="52"/>
                  <a:pt x="63" y="43"/>
                  <a:pt x="73" y="43"/>
                </a:cubicBezTo>
                <a:close/>
                <a:moveTo>
                  <a:pt x="82" y="54"/>
                </a:moveTo>
                <a:cubicBezTo>
                  <a:pt x="82" y="54"/>
                  <a:pt x="82" y="54"/>
                  <a:pt x="82" y="54"/>
                </a:cubicBezTo>
                <a:cubicBezTo>
                  <a:pt x="80" y="51"/>
                  <a:pt x="77" y="50"/>
                  <a:pt x="73" y="50"/>
                </a:cubicBezTo>
                <a:cubicBezTo>
                  <a:pt x="67" y="50"/>
                  <a:pt x="61" y="56"/>
                  <a:pt x="61" y="62"/>
                </a:cubicBezTo>
                <a:cubicBezTo>
                  <a:pt x="61" y="69"/>
                  <a:pt x="67" y="74"/>
                  <a:pt x="73" y="74"/>
                </a:cubicBezTo>
                <a:cubicBezTo>
                  <a:pt x="80" y="74"/>
                  <a:pt x="86" y="69"/>
                  <a:pt x="86" y="62"/>
                </a:cubicBezTo>
                <a:cubicBezTo>
                  <a:pt x="86" y="59"/>
                  <a:pt x="84" y="56"/>
                  <a:pt x="82" y="54"/>
                </a:cubicBezTo>
                <a:cubicBezTo>
                  <a:pt x="82" y="54"/>
                  <a:pt x="82" y="54"/>
                  <a:pt x="82" y="54"/>
                </a:cubicBezTo>
                <a:close/>
                <a:moveTo>
                  <a:pt x="38" y="32"/>
                </a:moveTo>
                <a:cubicBezTo>
                  <a:pt x="38" y="32"/>
                  <a:pt x="38" y="32"/>
                  <a:pt x="38" y="32"/>
                </a:cubicBezTo>
                <a:cubicBezTo>
                  <a:pt x="11" y="32"/>
                  <a:pt x="11" y="32"/>
                  <a:pt x="11" y="32"/>
                </a:cubicBezTo>
                <a:cubicBezTo>
                  <a:pt x="11" y="108"/>
                  <a:pt x="11" y="108"/>
                  <a:pt x="11" y="108"/>
                </a:cubicBezTo>
                <a:cubicBezTo>
                  <a:pt x="136" y="108"/>
                  <a:pt x="136" y="108"/>
                  <a:pt x="136" y="108"/>
                </a:cubicBezTo>
                <a:cubicBezTo>
                  <a:pt x="136" y="32"/>
                  <a:pt x="136" y="32"/>
                  <a:pt x="136" y="32"/>
                </a:cubicBezTo>
                <a:cubicBezTo>
                  <a:pt x="109" y="32"/>
                  <a:pt x="109" y="32"/>
                  <a:pt x="109" y="32"/>
                </a:cubicBezTo>
                <a:cubicBezTo>
                  <a:pt x="109" y="32"/>
                  <a:pt x="109" y="32"/>
                  <a:pt x="109" y="32"/>
                </a:cubicBezTo>
                <a:cubicBezTo>
                  <a:pt x="106" y="32"/>
                  <a:pt x="104" y="31"/>
                  <a:pt x="103" y="28"/>
                </a:cubicBezTo>
                <a:cubicBezTo>
                  <a:pt x="97" y="12"/>
                  <a:pt x="97" y="12"/>
                  <a:pt x="97" y="12"/>
                </a:cubicBezTo>
                <a:cubicBezTo>
                  <a:pt x="50" y="12"/>
                  <a:pt x="50" y="12"/>
                  <a:pt x="50" y="12"/>
                </a:cubicBezTo>
                <a:cubicBezTo>
                  <a:pt x="44" y="28"/>
                  <a:pt x="44" y="28"/>
                  <a:pt x="44" y="28"/>
                </a:cubicBezTo>
                <a:cubicBezTo>
                  <a:pt x="43" y="30"/>
                  <a:pt x="41" y="32"/>
                  <a:pt x="38" y="32"/>
                </a:cubicBezTo>
                <a:close/>
                <a:moveTo>
                  <a:pt x="73" y="23"/>
                </a:moveTo>
                <a:cubicBezTo>
                  <a:pt x="73" y="23"/>
                  <a:pt x="73" y="23"/>
                  <a:pt x="73" y="23"/>
                </a:cubicBezTo>
                <a:cubicBezTo>
                  <a:pt x="95" y="23"/>
                  <a:pt x="112" y="41"/>
                  <a:pt x="112" y="62"/>
                </a:cubicBezTo>
                <a:cubicBezTo>
                  <a:pt x="112" y="84"/>
                  <a:pt x="95" y="101"/>
                  <a:pt x="73" y="101"/>
                </a:cubicBezTo>
                <a:cubicBezTo>
                  <a:pt x="52" y="101"/>
                  <a:pt x="34" y="84"/>
                  <a:pt x="34" y="62"/>
                </a:cubicBezTo>
                <a:cubicBezTo>
                  <a:pt x="34" y="41"/>
                  <a:pt x="52" y="23"/>
                  <a:pt x="73" y="23"/>
                </a:cubicBezTo>
                <a:close/>
                <a:moveTo>
                  <a:pt x="73" y="35"/>
                </a:moveTo>
                <a:cubicBezTo>
                  <a:pt x="73" y="35"/>
                  <a:pt x="73" y="35"/>
                  <a:pt x="73" y="35"/>
                </a:cubicBezTo>
                <a:cubicBezTo>
                  <a:pt x="58" y="35"/>
                  <a:pt x="46" y="47"/>
                  <a:pt x="46" y="62"/>
                </a:cubicBezTo>
                <a:cubicBezTo>
                  <a:pt x="46" y="77"/>
                  <a:pt x="58" y="90"/>
                  <a:pt x="73" y="90"/>
                </a:cubicBezTo>
                <a:cubicBezTo>
                  <a:pt x="89" y="90"/>
                  <a:pt x="101" y="77"/>
                  <a:pt x="101" y="62"/>
                </a:cubicBezTo>
                <a:cubicBezTo>
                  <a:pt x="101" y="47"/>
                  <a:pt x="89" y="35"/>
                  <a:pt x="73" y="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135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Freeform 26"/>
          <p:cNvSpPr>
            <a:spLocks noEditPoints="1"/>
          </p:cNvSpPr>
          <p:nvPr/>
        </p:nvSpPr>
        <p:spPr bwMode="auto">
          <a:xfrm>
            <a:off x="3769145" y="3718263"/>
            <a:ext cx="486641" cy="406455"/>
          </a:xfrm>
          <a:custGeom>
            <a:avLst/>
            <a:gdLst>
              <a:gd name="T0" fmla="*/ 146 w 146"/>
              <a:gd name="T1" fmla="*/ 94 h 122"/>
              <a:gd name="T2" fmla="*/ 118 w 146"/>
              <a:gd name="T3" fmla="*/ 122 h 122"/>
              <a:gd name="T4" fmla="*/ 28 w 146"/>
              <a:gd name="T5" fmla="*/ 122 h 122"/>
              <a:gd name="T6" fmla="*/ 0 w 146"/>
              <a:gd name="T7" fmla="*/ 94 h 122"/>
              <a:gd name="T8" fmla="*/ 0 w 146"/>
              <a:gd name="T9" fmla="*/ 28 h 122"/>
              <a:gd name="T10" fmla="*/ 28 w 146"/>
              <a:gd name="T11" fmla="*/ 0 h 122"/>
              <a:gd name="T12" fmla="*/ 118 w 146"/>
              <a:gd name="T13" fmla="*/ 0 h 122"/>
              <a:gd name="T14" fmla="*/ 146 w 146"/>
              <a:gd name="T15" fmla="*/ 28 h 122"/>
              <a:gd name="T16" fmla="*/ 146 w 146"/>
              <a:gd name="T17" fmla="*/ 94 h 122"/>
              <a:gd name="T18" fmla="*/ 49 w 146"/>
              <a:gd name="T19" fmla="*/ 27 h 122"/>
              <a:gd name="T20" fmla="*/ 49 w 146"/>
              <a:gd name="T21" fmla="*/ 27 h 122"/>
              <a:gd name="T22" fmla="*/ 101 w 146"/>
              <a:gd name="T23" fmla="*/ 58 h 122"/>
              <a:gd name="T24" fmla="*/ 102 w 146"/>
              <a:gd name="T25" fmla="*/ 62 h 122"/>
              <a:gd name="T26" fmla="*/ 101 w 146"/>
              <a:gd name="T27" fmla="*/ 64 h 122"/>
              <a:gd name="T28" fmla="*/ 48 w 146"/>
              <a:gd name="T29" fmla="*/ 94 h 122"/>
              <a:gd name="T30" fmla="*/ 44 w 146"/>
              <a:gd name="T31" fmla="*/ 93 h 122"/>
              <a:gd name="T32" fmla="*/ 43 w 146"/>
              <a:gd name="T33" fmla="*/ 91 h 122"/>
              <a:gd name="T34" fmla="*/ 43 w 146"/>
              <a:gd name="T35" fmla="*/ 91 h 122"/>
              <a:gd name="T36" fmla="*/ 43 w 146"/>
              <a:gd name="T37" fmla="*/ 30 h 122"/>
              <a:gd name="T38" fmla="*/ 47 w 146"/>
              <a:gd name="T39" fmla="*/ 27 h 122"/>
              <a:gd name="T40" fmla="*/ 49 w 146"/>
              <a:gd name="T41" fmla="*/ 27 h 122"/>
              <a:gd name="T42" fmla="*/ 50 w 146"/>
              <a:gd name="T43" fmla="*/ 36 h 122"/>
              <a:gd name="T44" fmla="*/ 50 w 146"/>
              <a:gd name="T45" fmla="*/ 36 h 122"/>
              <a:gd name="T46" fmla="*/ 50 w 146"/>
              <a:gd name="T47" fmla="*/ 85 h 122"/>
              <a:gd name="T48" fmla="*/ 93 w 146"/>
              <a:gd name="T49" fmla="*/ 61 h 122"/>
              <a:gd name="T50" fmla="*/ 50 w 146"/>
              <a:gd name="T51" fmla="*/ 36 h 122"/>
              <a:gd name="T52" fmla="*/ 11 w 146"/>
              <a:gd name="T53" fmla="*/ 94 h 122"/>
              <a:gd name="T54" fmla="*/ 11 w 146"/>
              <a:gd name="T55" fmla="*/ 94 h 122"/>
              <a:gd name="T56" fmla="*/ 28 w 146"/>
              <a:gd name="T57" fmla="*/ 110 h 122"/>
              <a:gd name="T58" fmla="*/ 118 w 146"/>
              <a:gd name="T59" fmla="*/ 110 h 122"/>
              <a:gd name="T60" fmla="*/ 135 w 146"/>
              <a:gd name="T61" fmla="*/ 94 h 122"/>
              <a:gd name="T62" fmla="*/ 135 w 146"/>
              <a:gd name="T63" fmla="*/ 28 h 122"/>
              <a:gd name="T64" fmla="*/ 118 w 146"/>
              <a:gd name="T65" fmla="*/ 11 h 122"/>
              <a:gd name="T66" fmla="*/ 28 w 146"/>
              <a:gd name="T67" fmla="*/ 11 h 122"/>
              <a:gd name="T68" fmla="*/ 11 w 146"/>
              <a:gd name="T69" fmla="*/ 28 h 122"/>
              <a:gd name="T70" fmla="*/ 11 w 146"/>
              <a:gd name="T71" fmla="*/ 94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46" h="122">
                <a:moveTo>
                  <a:pt x="146" y="94"/>
                </a:moveTo>
                <a:cubicBezTo>
                  <a:pt x="146" y="109"/>
                  <a:pt x="133" y="122"/>
                  <a:pt x="118" y="122"/>
                </a:cubicBezTo>
                <a:cubicBezTo>
                  <a:pt x="28" y="122"/>
                  <a:pt x="28" y="122"/>
                  <a:pt x="28" y="122"/>
                </a:cubicBezTo>
                <a:cubicBezTo>
                  <a:pt x="13" y="122"/>
                  <a:pt x="0" y="109"/>
                  <a:pt x="0" y="94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2"/>
                  <a:pt x="13" y="0"/>
                  <a:pt x="28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33" y="0"/>
                  <a:pt x="146" y="12"/>
                  <a:pt x="146" y="28"/>
                </a:cubicBezTo>
                <a:cubicBezTo>
                  <a:pt x="146" y="94"/>
                  <a:pt x="146" y="94"/>
                  <a:pt x="146" y="94"/>
                </a:cubicBezTo>
                <a:close/>
                <a:moveTo>
                  <a:pt x="49" y="27"/>
                </a:moveTo>
                <a:cubicBezTo>
                  <a:pt x="49" y="27"/>
                  <a:pt x="49" y="27"/>
                  <a:pt x="49" y="27"/>
                </a:cubicBezTo>
                <a:cubicBezTo>
                  <a:pt x="66" y="38"/>
                  <a:pt x="84" y="48"/>
                  <a:pt x="101" y="58"/>
                </a:cubicBezTo>
                <a:cubicBezTo>
                  <a:pt x="103" y="59"/>
                  <a:pt x="103" y="61"/>
                  <a:pt x="102" y="62"/>
                </a:cubicBezTo>
                <a:cubicBezTo>
                  <a:pt x="102" y="63"/>
                  <a:pt x="102" y="63"/>
                  <a:pt x="101" y="64"/>
                </a:cubicBezTo>
                <a:cubicBezTo>
                  <a:pt x="84" y="74"/>
                  <a:pt x="66" y="84"/>
                  <a:pt x="48" y="94"/>
                </a:cubicBezTo>
                <a:cubicBezTo>
                  <a:pt x="47" y="95"/>
                  <a:pt x="45" y="94"/>
                  <a:pt x="44" y="93"/>
                </a:cubicBezTo>
                <a:cubicBezTo>
                  <a:pt x="44" y="92"/>
                  <a:pt x="43" y="92"/>
                  <a:pt x="43" y="91"/>
                </a:cubicBezTo>
                <a:cubicBezTo>
                  <a:pt x="43" y="91"/>
                  <a:pt x="43" y="91"/>
                  <a:pt x="43" y="91"/>
                </a:cubicBezTo>
                <a:cubicBezTo>
                  <a:pt x="43" y="71"/>
                  <a:pt x="43" y="51"/>
                  <a:pt x="43" y="30"/>
                </a:cubicBezTo>
                <a:cubicBezTo>
                  <a:pt x="43" y="28"/>
                  <a:pt x="45" y="27"/>
                  <a:pt x="47" y="27"/>
                </a:cubicBezTo>
                <a:cubicBezTo>
                  <a:pt x="47" y="27"/>
                  <a:pt x="48" y="27"/>
                  <a:pt x="49" y="27"/>
                </a:cubicBezTo>
                <a:close/>
                <a:moveTo>
                  <a:pt x="50" y="36"/>
                </a:moveTo>
                <a:cubicBezTo>
                  <a:pt x="50" y="36"/>
                  <a:pt x="50" y="36"/>
                  <a:pt x="50" y="36"/>
                </a:cubicBezTo>
                <a:cubicBezTo>
                  <a:pt x="50" y="53"/>
                  <a:pt x="50" y="69"/>
                  <a:pt x="50" y="85"/>
                </a:cubicBezTo>
                <a:cubicBezTo>
                  <a:pt x="64" y="77"/>
                  <a:pt x="78" y="69"/>
                  <a:pt x="93" y="61"/>
                </a:cubicBezTo>
                <a:cubicBezTo>
                  <a:pt x="78" y="53"/>
                  <a:pt x="64" y="44"/>
                  <a:pt x="50" y="36"/>
                </a:cubicBezTo>
                <a:close/>
                <a:moveTo>
                  <a:pt x="11" y="94"/>
                </a:moveTo>
                <a:cubicBezTo>
                  <a:pt x="11" y="94"/>
                  <a:pt x="11" y="94"/>
                  <a:pt x="11" y="94"/>
                </a:cubicBezTo>
                <a:cubicBezTo>
                  <a:pt x="11" y="103"/>
                  <a:pt x="19" y="110"/>
                  <a:pt x="28" y="110"/>
                </a:cubicBezTo>
                <a:cubicBezTo>
                  <a:pt x="118" y="110"/>
                  <a:pt x="118" y="110"/>
                  <a:pt x="118" y="110"/>
                </a:cubicBezTo>
                <a:cubicBezTo>
                  <a:pt x="127" y="110"/>
                  <a:pt x="135" y="103"/>
                  <a:pt x="135" y="94"/>
                </a:cubicBezTo>
                <a:cubicBezTo>
                  <a:pt x="135" y="28"/>
                  <a:pt x="135" y="28"/>
                  <a:pt x="135" y="28"/>
                </a:cubicBezTo>
                <a:cubicBezTo>
                  <a:pt x="135" y="18"/>
                  <a:pt x="127" y="11"/>
                  <a:pt x="118" y="11"/>
                </a:cubicBezTo>
                <a:cubicBezTo>
                  <a:pt x="28" y="11"/>
                  <a:pt x="28" y="11"/>
                  <a:pt x="28" y="11"/>
                </a:cubicBezTo>
                <a:cubicBezTo>
                  <a:pt x="19" y="11"/>
                  <a:pt x="11" y="18"/>
                  <a:pt x="11" y="28"/>
                </a:cubicBezTo>
                <a:cubicBezTo>
                  <a:pt x="11" y="94"/>
                  <a:pt x="11" y="94"/>
                  <a:pt x="11" y="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135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Freeform 27"/>
          <p:cNvSpPr>
            <a:spLocks noEditPoints="1"/>
          </p:cNvSpPr>
          <p:nvPr/>
        </p:nvSpPr>
        <p:spPr bwMode="auto">
          <a:xfrm>
            <a:off x="5710179" y="1749579"/>
            <a:ext cx="489407" cy="406455"/>
          </a:xfrm>
          <a:custGeom>
            <a:avLst/>
            <a:gdLst>
              <a:gd name="T0" fmla="*/ 6 w 147"/>
              <a:gd name="T1" fmla="*/ 0 h 122"/>
              <a:gd name="T2" fmla="*/ 6 w 147"/>
              <a:gd name="T3" fmla="*/ 0 h 122"/>
              <a:gd name="T4" fmla="*/ 141 w 147"/>
              <a:gd name="T5" fmla="*/ 0 h 122"/>
              <a:gd name="T6" fmla="*/ 147 w 147"/>
              <a:gd name="T7" fmla="*/ 5 h 122"/>
              <a:gd name="T8" fmla="*/ 147 w 147"/>
              <a:gd name="T9" fmla="*/ 5 h 122"/>
              <a:gd name="T10" fmla="*/ 147 w 147"/>
              <a:gd name="T11" fmla="*/ 103 h 122"/>
              <a:gd name="T12" fmla="*/ 141 w 147"/>
              <a:gd name="T13" fmla="*/ 108 h 122"/>
              <a:gd name="T14" fmla="*/ 141 w 147"/>
              <a:gd name="T15" fmla="*/ 108 h 122"/>
              <a:gd name="T16" fmla="*/ 79 w 147"/>
              <a:gd name="T17" fmla="*/ 108 h 122"/>
              <a:gd name="T18" fmla="*/ 79 w 147"/>
              <a:gd name="T19" fmla="*/ 115 h 122"/>
              <a:gd name="T20" fmla="*/ 79 w 147"/>
              <a:gd name="T21" fmla="*/ 115 h 122"/>
              <a:gd name="T22" fmla="*/ 110 w 147"/>
              <a:gd name="T23" fmla="*/ 115 h 122"/>
              <a:gd name="T24" fmla="*/ 114 w 147"/>
              <a:gd name="T25" fmla="*/ 119 h 122"/>
              <a:gd name="T26" fmla="*/ 110 w 147"/>
              <a:gd name="T27" fmla="*/ 122 h 122"/>
              <a:gd name="T28" fmla="*/ 36 w 147"/>
              <a:gd name="T29" fmla="*/ 122 h 122"/>
              <a:gd name="T30" fmla="*/ 33 w 147"/>
              <a:gd name="T31" fmla="*/ 119 h 122"/>
              <a:gd name="T32" fmla="*/ 36 w 147"/>
              <a:gd name="T33" fmla="*/ 115 h 122"/>
              <a:gd name="T34" fmla="*/ 68 w 147"/>
              <a:gd name="T35" fmla="*/ 115 h 122"/>
              <a:gd name="T36" fmla="*/ 68 w 147"/>
              <a:gd name="T37" fmla="*/ 115 h 122"/>
              <a:gd name="T38" fmla="*/ 68 w 147"/>
              <a:gd name="T39" fmla="*/ 108 h 122"/>
              <a:gd name="T40" fmla="*/ 6 w 147"/>
              <a:gd name="T41" fmla="*/ 108 h 122"/>
              <a:gd name="T42" fmla="*/ 0 w 147"/>
              <a:gd name="T43" fmla="*/ 103 h 122"/>
              <a:gd name="T44" fmla="*/ 0 w 147"/>
              <a:gd name="T45" fmla="*/ 103 h 122"/>
              <a:gd name="T46" fmla="*/ 0 w 147"/>
              <a:gd name="T47" fmla="*/ 5 h 122"/>
              <a:gd name="T48" fmla="*/ 6 w 147"/>
              <a:gd name="T49" fmla="*/ 0 h 122"/>
              <a:gd name="T50" fmla="*/ 125 w 147"/>
              <a:gd name="T51" fmla="*/ 81 h 122"/>
              <a:gd name="T52" fmla="*/ 125 w 147"/>
              <a:gd name="T53" fmla="*/ 81 h 122"/>
              <a:gd name="T54" fmla="*/ 131 w 147"/>
              <a:gd name="T55" fmla="*/ 87 h 122"/>
              <a:gd name="T56" fmla="*/ 125 w 147"/>
              <a:gd name="T57" fmla="*/ 93 h 122"/>
              <a:gd name="T58" fmla="*/ 120 w 147"/>
              <a:gd name="T59" fmla="*/ 87 h 122"/>
              <a:gd name="T60" fmla="*/ 125 w 147"/>
              <a:gd name="T61" fmla="*/ 81 h 122"/>
              <a:gd name="T62" fmla="*/ 135 w 147"/>
              <a:gd name="T63" fmla="*/ 11 h 122"/>
              <a:gd name="T64" fmla="*/ 135 w 147"/>
              <a:gd name="T65" fmla="*/ 11 h 122"/>
              <a:gd name="T66" fmla="*/ 11 w 147"/>
              <a:gd name="T67" fmla="*/ 11 h 122"/>
              <a:gd name="T68" fmla="*/ 11 w 147"/>
              <a:gd name="T69" fmla="*/ 97 h 122"/>
              <a:gd name="T70" fmla="*/ 135 w 147"/>
              <a:gd name="T71" fmla="*/ 97 h 122"/>
              <a:gd name="T72" fmla="*/ 135 w 147"/>
              <a:gd name="T73" fmla="*/ 11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7" h="122">
                <a:moveTo>
                  <a:pt x="6" y="0"/>
                </a:moveTo>
                <a:cubicBezTo>
                  <a:pt x="6" y="0"/>
                  <a:pt x="6" y="0"/>
                  <a:pt x="6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44" y="0"/>
                  <a:pt x="147" y="2"/>
                  <a:pt x="147" y="5"/>
                </a:cubicBezTo>
                <a:cubicBezTo>
                  <a:pt x="147" y="5"/>
                  <a:pt x="147" y="5"/>
                  <a:pt x="147" y="5"/>
                </a:cubicBezTo>
                <a:cubicBezTo>
                  <a:pt x="147" y="103"/>
                  <a:pt x="147" y="103"/>
                  <a:pt x="147" y="103"/>
                </a:cubicBezTo>
                <a:cubicBezTo>
                  <a:pt x="147" y="106"/>
                  <a:pt x="144" y="108"/>
                  <a:pt x="141" y="108"/>
                </a:cubicBezTo>
                <a:cubicBezTo>
                  <a:pt x="141" y="108"/>
                  <a:pt x="141" y="108"/>
                  <a:pt x="141" y="108"/>
                </a:cubicBezTo>
                <a:cubicBezTo>
                  <a:pt x="79" y="108"/>
                  <a:pt x="79" y="108"/>
                  <a:pt x="79" y="108"/>
                </a:cubicBezTo>
                <a:cubicBezTo>
                  <a:pt x="79" y="115"/>
                  <a:pt x="79" y="115"/>
                  <a:pt x="79" y="115"/>
                </a:cubicBezTo>
                <a:cubicBezTo>
                  <a:pt x="79" y="115"/>
                  <a:pt x="79" y="115"/>
                  <a:pt x="79" y="115"/>
                </a:cubicBezTo>
                <a:cubicBezTo>
                  <a:pt x="110" y="115"/>
                  <a:pt x="110" y="115"/>
                  <a:pt x="110" y="115"/>
                </a:cubicBezTo>
                <a:cubicBezTo>
                  <a:pt x="112" y="115"/>
                  <a:pt x="114" y="117"/>
                  <a:pt x="114" y="119"/>
                </a:cubicBezTo>
                <a:cubicBezTo>
                  <a:pt x="114" y="120"/>
                  <a:pt x="112" y="122"/>
                  <a:pt x="110" y="122"/>
                </a:cubicBezTo>
                <a:cubicBezTo>
                  <a:pt x="36" y="122"/>
                  <a:pt x="36" y="122"/>
                  <a:pt x="36" y="122"/>
                </a:cubicBezTo>
                <a:cubicBezTo>
                  <a:pt x="35" y="122"/>
                  <a:pt x="33" y="120"/>
                  <a:pt x="33" y="119"/>
                </a:cubicBezTo>
                <a:cubicBezTo>
                  <a:pt x="33" y="117"/>
                  <a:pt x="35" y="115"/>
                  <a:pt x="36" y="115"/>
                </a:cubicBezTo>
                <a:cubicBezTo>
                  <a:pt x="68" y="115"/>
                  <a:pt x="68" y="115"/>
                  <a:pt x="68" y="115"/>
                </a:cubicBezTo>
                <a:cubicBezTo>
                  <a:pt x="68" y="115"/>
                  <a:pt x="68" y="115"/>
                  <a:pt x="68" y="115"/>
                </a:cubicBezTo>
                <a:cubicBezTo>
                  <a:pt x="68" y="108"/>
                  <a:pt x="68" y="108"/>
                  <a:pt x="68" y="108"/>
                </a:cubicBezTo>
                <a:cubicBezTo>
                  <a:pt x="6" y="108"/>
                  <a:pt x="6" y="108"/>
                  <a:pt x="6" y="108"/>
                </a:cubicBezTo>
                <a:cubicBezTo>
                  <a:pt x="2" y="108"/>
                  <a:pt x="0" y="106"/>
                  <a:pt x="0" y="103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6" y="0"/>
                </a:cubicBezTo>
                <a:close/>
                <a:moveTo>
                  <a:pt x="125" y="81"/>
                </a:moveTo>
                <a:cubicBezTo>
                  <a:pt x="125" y="81"/>
                  <a:pt x="125" y="81"/>
                  <a:pt x="125" y="81"/>
                </a:cubicBezTo>
                <a:cubicBezTo>
                  <a:pt x="129" y="81"/>
                  <a:pt x="131" y="84"/>
                  <a:pt x="131" y="87"/>
                </a:cubicBezTo>
                <a:cubicBezTo>
                  <a:pt x="131" y="90"/>
                  <a:pt x="129" y="93"/>
                  <a:pt x="125" y="93"/>
                </a:cubicBezTo>
                <a:cubicBezTo>
                  <a:pt x="122" y="93"/>
                  <a:pt x="120" y="90"/>
                  <a:pt x="120" y="87"/>
                </a:cubicBezTo>
                <a:cubicBezTo>
                  <a:pt x="120" y="84"/>
                  <a:pt x="122" y="81"/>
                  <a:pt x="125" y="81"/>
                </a:cubicBezTo>
                <a:close/>
                <a:moveTo>
                  <a:pt x="135" y="11"/>
                </a:moveTo>
                <a:cubicBezTo>
                  <a:pt x="135" y="11"/>
                  <a:pt x="135" y="11"/>
                  <a:pt x="135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40"/>
                  <a:pt x="11" y="68"/>
                  <a:pt x="11" y="97"/>
                </a:cubicBezTo>
                <a:cubicBezTo>
                  <a:pt x="53" y="97"/>
                  <a:pt x="94" y="97"/>
                  <a:pt x="135" y="97"/>
                </a:cubicBezTo>
                <a:cubicBezTo>
                  <a:pt x="135" y="68"/>
                  <a:pt x="135" y="40"/>
                  <a:pt x="135" y="1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135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Freeform 29"/>
          <p:cNvSpPr>
            <a:spLocks noEditPoints="1"/>
          </p:cNvSpPr>
          <p:nvPr/>
        </p:nvSpPr>
        <p:spPr bwMode="auto">
          <a:xfrm>
            <a:off x="5784835" y="5537637"/>
            <a:ext cx="340095" cy="481111"/>
          </a:xfrm>
          <a:custGeom>
            <a:avLst/>
            <a:gdLst>
              <a:gd name="T0" fmla="*/ 38 w 102"/>
              <a:gd name="T1" fmla="*/ 124 h 144"/>
              <a:gd name="T2" fmla="*/ 38 w 102"/>
              <a:gd name="T3" fmla="*/ 124 h 144"/>
              <a:gd name="T4" fmla="*/ 65 w 102"/>
              <a:gd name="T5" fmla="*/ 124 h 144"/>
              <a:gd name="T6" fmla="*/ 68 w 102"/>
              <a:gd name="T7" fmla="*/ 127 h 144"/>
              <a:gd name="T8" fmla="*/ 68 w 102"/>
              <a:gd name="T9" fmla="*/ 127 h 144"/>
              <a:gd name="T10" fmla="*/ 68 w 102"/>
              <a:gd name="T11" fmla="*/ 141 h 144"/>
              <a:gd name="T12" fmla="*/ 65 w 102"/>
              <a:gd name="T13" fmla="*/ 144 h 144"/>
              <a:gd name="T14" fmla="*/ 65 w 102"/>
              <a:gd name="T15" fmla="*/ 144 h 144"/>
              <a:gd name="T16" fmla="*/ 38 w 102"/>
              <a:gd name="T17" fmla="*/ 144 h 144"/>
              <a:gd name="T18" fmla="*/ 34 w 102"/>
              <a:gd name="T19" fmla="*/ 141 h 144"/>
              <a:gd name="T20" fmla="*/ 34 w 102"/>
              <a:gd name="T21" fmla="*/ 141 h 144"/>
              <a:gd name="T22" fmla="*/ 34 w 102"/>
              <a:gd name="T23" fmla="*/ 127 h 144"/>
              <a:gd name="T24" fmla="*/ 38 w 102"/>
              <a:gd name="T25" fmla="*/ 124 h 144"/>
              <a:gd name="T26" fmla="*/ 51 w 102"/>
              <a:gd name="T27" fmla="*/ 0 h 144"/>
              <a:gd name="T28" fmla="*/ 51 w 102"/>
              <a:gd name="T29" fmla="*/ 0 h 144"/>
              <a:gd name="T30" fmla="*/ 87 w 102"/>
              <a:gd name="T31" fmla="*/ 15 h 144"/>
              <a:gd name="T32" fmla="*/ 87 w 102"/>
              <a:gd name="T33" fmla="*/ 15 h 144"/>
              <a:gd name="T34" fmla="*/ 87 w 102"/>
              <a:gd name="T35" fmla="*/ 15 h 144"/>
              <a:gd name="T36" fmla="*/ 102 w 102"/>
              <a:gd name="T37" fmla="*/ 51 h 144"/>
              <a:gd name="T38" fmla="*/ 98 w 102"/>
              <a:gd name="T39" fmla="*/ 72 h 144"/>
              <a:gd name="T40" fmla="*/ 86 w 102"/>
              <a:gd name="T41" fmla="*/ 89 h 144"/>
              <a:gd name="T42" fmla="*/ 81 w 102"/>
              <a:gd name="T43" fmla="*/ 94 h 144"/>
              <a:gd name="T44" fmla="*/ 68 w 102"/>
              <a:gd name="T45" fmla="*/ 114 h 144"/>
              <a:gd name="T46" fmla="*/ 62 w 102"/>
              <a:gd name="T47" fmla="*/ 119 h 144"/>
              <a:gd name="T48" fmla="*/ 41 w 102"/>
              <a:gd name="T49" fmla="*/ 119 h 144"/>
              <a:gd name="T50" fmla="*/ 35 w 102"/>
              <a:gd name="T51" fmla="*/ 114 h 144"/>
              <a:gd name="T52" fmla="*/ 22 w 102"/>
              <a:gd name="T53" fmla="*/ 94 h 144"/>
              <a:gd name="T54" fmla="*/ 17 w 102"/>
              <a:gd name="T55" fmla="*/ 89 h 144"/>
              <a:gd name="T56" fmla="*/ 17 w 102"/>
              <a:gd name="T57" fmla="*/ 89 h 144"/>
              <a:gd name="T58" fmla="*/ 5 w 102"/>
              <a:gd name="T59" fmla="*/ 72 h 144"/>
              <a:gd name="T60" fmla="*/ 0 w 102"/>
              <a:gd name="T61" fmla="*/ 51 h 144"/>
              <a:gd name="T62" fmla="*/ 15 w 102"/>
              <a:gd name="T63" fmla="*/ 15 h 144"/>
              <a:gd name="T64" fmla="*/ 16 w 102"/>
              <a:gd name="T65" fmla="*/ 14 h 144"/>
              <a:gd name="T66" fmla="*/ 51 w 102"/>
              <a:gd name="T67" fmla="*/ 0 h 144"/>
              <a:gd name="T68" fmla="*/ 80 w 102"/>
              <a:gd name="T69" fmla="*/ 23 h 144"/>
              <a:gd name="T70" fmla="*/ 80 w 102"/>
              <a:gd name="T71" fmla="*/ 23 h 144"/>
              <a:gd name="T72" fmla="*/ 51 w 102"/>
              <a:gd name="T73" fmla="*/ 11 h 144"/>
              <a:gd name="T74" fmla="*/ 23 w 102"/>
              <a:gd name="T75" fmla="*/ 22 h 144"/>
              <a:gd name="T76" fmla="*/ 23 w 102"/>
              <a:gd name="T77" fmla="*/ 23 h 144"/>
              <a:gd name="T78" fmla="*/ 11 w 102"/>
              <a:gd name="T79" fmla="*/ 51 h 144"/>
              <a:gd name="T80" fmla="*/ 15 w 102"/>
              <a:gd name="T81" fmla="*/ 67 h 144"/>
              <a:gd name="T82" fmla="*/ 24 w 102"/>
              <a:gd name="T83" fmla="*/ 80 h 144"/>
              <a:gd name="T84" fmla="*/ 25 w 102"/>
              <a:gd name="T85" fmla="*/ 81 h 144"/>
              <a:gd name="T86" fmla="*/ 30 w 102"/>
              <a:gd name="T87" fmla="*/ 86 h 144"/>
              <a:gd name="T88" fmla="*/ 45 w 102"/>
              <a:gd name="T89" fmla="*/ 108 h 144"/>
              <a:gd name="T90" fmla="*/ 57 w 102"/>
              <a:gd name="T91" fmla="*/ 108 h 144"/>
              <a:gd name="T92" fmla="*/ 73 w 102"/>
              <a:gd name="T93" fmla="*/ 86 h 144"/>
              <a:gd name="T94" fmla="*/ 78 w 102"/>
              <a:gd name="T95" fmla="*/ 81 h 144"/>
              <a:gd name="T96" fmla="*/ 78 w 102"/>
              <a:gd name="T97" fmla="*/ 80 h 144"/>
              <a:gd name="T98" fmla="*/ 88 w 102"/>
              <a:gd name="T99" fmla="*/ 67 h 144"/>
              <a:gd name="T100" fmla="*/ 91 w 102"/>
              <a:gd name="T101" fmla="*/ 51 h 144"/>
              <a:gd name="T102" fmla="*/ 80 w 102"/>
              <a:gd name="T103" fmla="*/ 23 h 144"/>
              <a:gd name="T104" fmla="*/ 62 w 102"/>
              <a:gd name="T105" fmla="*/ 131 h 144"/>
              <a:gd name="T106" fmla="*/ 62 w 102"/>
              <a:gd name="T107" fmla="*/ 131 h 144"/>
              <a:gd name="T108" fmla="*/ 41 w 102"/>
              <a:gd name="T109" fmla="*/ 131 h 144"/>
              <a:gd name="T110" fmla="*/ 41 w 102"/>
              <a:gd name="T111" fmla="*/ 138 h 144"/>
              <a:gd name="T112" fmla="*/ 62 w 102"/>
              <a:gd name="T113" fmla="*/ 138 h 144"/>
              <a:gd name="T114" fmla="*/ 62 w 102"/>
              <a:gd name="T115" fmla="*/ 131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2" h="144">
                <a:moveTo>
                  <a:pt x="38" y="124"/>
                </a:moveTo>
                <a:cubicBezTo>
                  <a:pt x="38" y="124"/>
                  <a:pt x="38" y="124"/>
                  <a:pt x="38" y="124"/>
                </a:cubicBezTo>
                <a:cubicBezTo>
                  <a:pt x="65" y="124"/>
                  <a:pt x="65" y="124"/>
                  <a:pt x="65" y="124"/>
                </a:cubicBezTo>
                <a:cubicBezTo>
                  <a:pt x="67" y="124"/>
                  <a:pt x="68" y="125"/>
                  <a:pt x="68" y="127"/>
                </a:cubicBezTo>
                <a:cubicBezTo>
                  <a:pt x="68" y="127"/>
                  <a:pt x="68" y="127"/>
                  <a:pt x="68" y="127"/>
                </a:cubicBezTo>
                <a:cubicBezTo>
                  <a:pt x="68" y="141"/>
                  <a:pt x="68" y="141"/>
                  <a:pt x="68" y="141"/>
                </a:cubicBezTo>
                <a:cubicBezTo>
                  <a:pt x="68" y="143"/>
                  <a:pt x="67" y="144"/>
                  <a:pt x="65" y="144"/>
                </a:cubicBezTo>
                <a:cubicBezTo>
                  <a:pt x="65" y="144"/>
                  <a:pt x="65" y="144"/>
                  <a:pt x="65" y="144"/>
                </a:cubicBezTo>
                <a:cubicBezTo>
                  <a:pt x="38" y="144"/>
                  <a:pt x="38" y="144"/>
                  <a:pt x="38" y="144"/>
                </a:cubicBezTo>
                <a:cubicBezTo>
                  <a:pt x="36" y="144"/>
                  <a:pt x="34" y="143"/>
                  <a:pt x="34" y="141"/>
                </a:cubicBezTo>
                <a:cubicBezTo>
                  <a:pt x="34" y="141"/>
                  <a:pt x="34" y="141"/>
                  <a:pt x="34" y="141"/>
                </a:cubicBezTo>
                <a:cubicBezTo>
                  <a:pt x="34" y="127"/>
                  <a:pt x="34" y="127"/>
                  <a:pt x="34" y="127"/>
                </a:cubicBezTo>
                <a:cubicBezTo>
                  <a:pt x="34" y="125"/>
                  <a:pt x="36" y="124"/>
                  <a:pt x="38" y="124"/>
                </a:cubicBezTo>
                <a:close/>
                <a:moveTo>
                  <a:pt x="51" y="0"/>
                </a:moveTo>
                <a:cubicBezTo>
                  <a:pt x="51" y="0"/>
                  <a:pt x="51" y="0"/>
                  <a:pt x="51" y="0"/>
                </a:cubicBezTo>
                <a:cubicBezTo>
                  <a:pt x="65" y="0"/>
                  <a:pt x="78" y="5"/>
                  <a:pt x="87" y="15"/>
                </a:cubicBezTo>
                <a:cubicBezTo>
                  <a:pt x="87" y="15"/>
                  <a:pt x="87" y="15"/>
                  <a:pt x="87" y="15"/>
                </a:cubicBezTo>
                <a:cubicBezTo>
                  <a:pt x="87" y="15"/>
                  <a:pt x="87" y="15"/>
                  <a:pt x="87" y="15"/>
                </a:cubicBezTo>
                <a:cubicBezTo>
                  <a:pt x="97" y="24"/>
                  <a:pt x="102" y="37"/>
                  <a:pt x="102" y="51"/>
                </a:cubicBezTo>
                <a:cubicBezTo>
                  <a:pt x="102" y="58"/>
                  <a:pt x="101" y="65"/>
                  <a:pt x="98" y="72"/>
                </a:cubicBezTo>
                <a:cubicBezTo>
                  <a:pt x="95" y="78"/>
                  <a:pt x="91" y="84"/>
                  <a:pt x="86" y="89"/>
                </a:cubicBezTo>
                <a:cubicBezTo>
                  <a:pt x="85" y="90"/>
                  <a:pt x="82" y="92"/>
                  <a:pt x="81" y="94"/>
                </a:cubicBezTo>
                <a:cubicBezTo>
                  <a:pt x="73" y="101"/>
                  <a:pt x="69" y="105"/>
                  <a:pt x="68" y="114"/>
                </a:cubicBezTo>
                <a:cubicBezTo>
                  <a:pt x="67" y="117"/>
                  <a:pt x="65" y="119"/>
                  <a:pt x="62" y="119"/>
                </a:cubicBezTo>
                <a:cubicBezTo>
                  <a:pt x="41" y="119"/>
                  <a:pt x="41" y="119"/>
                  <a:pt x="41" y="119"/>
                </a:cubicBezTo>
                <a:cubicBezTo>
                  <a:pt x="38" y="119"/>
                  <a:pt x="35" y="117"/>
                  <a:pt x="35" y="114"/>
                </a:cubicBezTo>
                <a:cubicBezTo>
                  <a:pt x="34" y="105"/>
                  <a:pt x="30" y="101"/>
                  <a:pt x="22" y="94"/>
                </a:cubicBezTo>
                <a:cubicBezTo>
                  <a:pt x="20" y="92"/>
                  <a:pt x="18" y="90"/>
                  <a:pt x="17" y="89"/>
                </a:cubicBezTo>
                <a:cubicBezTo>
                  <a:pt x="17" y="89"/>
                  <a:pt x="17" y="89"/>
                  <a:pt x="17" y="89"/>
                </a:cubicBezTo>
                <a:cubicBezTo>
                  <a:pt x="12" y="84"/>
                  <a:pt x="7" y="78"/>
                  <a:pt x="5" y="72"/>
                </a:cubicBezTo>
                <a:cubicBezTo>
                  <a:pt x="2" y="65"/>
                  <a:pt x="0" y="58"/>
                  <a:pt x="0" y="51"/>
                </a:cubicBezTo>
                <a:cubicBezTo>
                  <a:pt x="0" y="37"/>
                  <a:pt x="6" y="24"/>
                  <a:pt x="15" y="15"/>
                </a:cubicBezTo>
                <a:cubicBezTo>
                  <a:pt x="16" y="14"/>
                  <a:pt x="16" y="14"/>
                  <a:pt x="16" y="14"/>
                </a:cubicBezTo>
                <a:cubicBezTo>
                  <a:pt x="25" y="5"/>
                  <a:pt x="37" y="0"/>
                  <a:pt x="51" y="0"/>
                </a:cubicBezTo>
                <a:close/>
                <a:moveTo>
                  <a:pt x="80" y="23"/>
                </a:moveTo>
                <a:cubicBezTo>
                  <a:pt x="80" y="23"/>
                  <a:pt x="80" y="23"/>
                  <a:pt x="80" y="23"/>
                </a:cubicBezTo>
                <a:cubicBezTo>
                  <a:pt x="72" y="15"/>
                  <a:pt x="62" y="11"/>
                  <a:pt x="51" y="11"/>
                </a:cubicBezTo>
                <a:cubicBezTo>
                  <a:pt x="40" y="11"/>
                  <a:pt x="31" y="15"/>
                  <a:pt x="23" y="22"/>
                </a:cubicBezTo>
                <a:cubicBezTo>
                  <a:pt x="23" y="23"/>
                  <a:pt x="23" y="23"/>
                  <a:pt x="23" y="23"/>
                </a:cubicBezTo>
                <a:cubicBezTo>
                  <a:pt x="16" y="30"/>
                  <a:pt x="11" y="40"/>
                  <a:pt x="11" y="51"/>
                </a:cubicBezTo>
                <a:cubicBezTo>
                  <a:pt x="11" y="57"/>
                  <a:pt x="13" y="62"/>
                  <a:pt x="15" y="67"/>
                </a:cubicBezTo>
                <a:cubicBezTo>
                  <a:pt x="17" y="72"/>
                  <a:pt x="20" y="77"/>
                  <a:pt x="24" y="80"/>
                </a:cubicBezTo>
                <a:cubicBezTo>
                  <a:pt x="25" y="81"/>
                  <a:pt x="25" y="81"/>
                  <a:pt x="25" y="81"/>
                </a:cubicBezTo>
                <a:cubicBezTo>
                  <a:pt x="27" y="83"/>
                  <a:pt x="29" y="84"/>
                  <a:pt x="30" y="86"/>
                </a:cubicBezTo>
                <a:cubicBezTo>
                  <a:pt x="38" y="93"/>
                  <a:pt x="43" y="98"/>
                  <a:pt x="45" y="108"/>
                </a:cubicBezTo>
                <a:cubicBezTo>
                  <a:pt x="57" y="108"/>
                  <a:pt x="57" y="108"/>
                  <a:pt x="57" y="108"/>
                </a:cubicBezTo>
                <a:cubicBezTo>
                  <a:pt x="60" y="98"/>
                  <a:pt x="65" y="93"/>
                  <a:pt x="73" y="86"/>
                </a:cubicBezTo>
                <a:cubicBezTo>
                  <a:pt x="74" y="84"/>
                  <a:pt x="75" y="83"/>
                  <a:pt x="78" y="81"/>
                </a:cubicBezTo>
                <a:cubicBezTo>
                  <a:pt x="78" y="80"/>
                  <a:pt x="78" y="80"/>
                  <a:pt x="78" y="80"/>
                </a:cubicBezTo>
                <a:cubicBezTo>
                  <a:pt x="82" y="77"/>
                  <a:pt x="85" y="72"/>
                  <a:pt x="88" y="67"/>
                </a:cubicBezTo>
                <a:cubicBezTo>
                  <a:pt x="90" y="62"/>
                  <a:pt x="91" y="57"/>
                  <a:pt x="91" y="51"/>
                </a:cubicBezTo>
                <a:cubicBezTo>
                  <a:pt x="91" y="40"/>
                  <a:pt x="87" y="30"/>
                  <a:pt x="80" y="23"/>
                </a:cubicBezTo>
                <a:close/>
                <a:moveTo>
                  <a:pt x="62" y="131"/>
                </a:moveTo>
                <a:cubicBezTo>
                  <a:pt x="62" y="131"/>
                  <a:pt x="62" y="131"/>
                  <a:pt x="62" y="131"/>
                </a:cubicBezTo>
                <a:cubicBezTo>
                  <a:pt x="41" y="131"/>
                  <a:pt x="41" y="131"/>
                  <a:pt x="41" y="131"/>
                </a:cubicBezTo>
                <a:cubicBezTo>
                  <a:pt x="41" y="138"/>
                  <a:pt x="41" y="138"/>
                  <a:pt x="41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2" y="131"/>
                  <a:pt x="62" y="131"/>
                  <a:pt x="62" y="1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135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Line 30"/>
          <p:cNvSpPr>
            <a:spLocks noChangeShapeType="1"/>
          </p:cNvSpPr>
          <p:nvPr/>
        </p:nvSpPr>
        <p:spPr bwMode="auto">
          <a:xfrm flipH="1">
            <a:off x="4012466" y="1882300"/>
            <a:ext cx="1324439" cy="0"/>
          </a:xfrm>
          <a:prstGeom prst="line">
            <a:avLst/>
          </a:prstGeom>
          <a:noFill/>
          <a:ln w="6350" cmpd="sng">
            <a:solidFill>
              <a:schemeClr val="tx1">
                <a:lumMod val="65000"/>
                <a:lumOff val="35000"/>
              </a:schemeClr>
            </a:solidFill>
            <a:prstDash val="dash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35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Line 31"/>
          <p:cNvSpPr>
            <a:spLocks noChangeShapeType="1"/>
          </p:cNvSpPr>
          <p:nvPr/>
        </p:nvSpPr>
        <p:spPr bwMode="auto">
          <a:xfrm>
            <a:off x="4012465" y="4473108"/>
            <a:ext cx="0" cy="1305083"/>
          </a:xfrm>
          <a:prstGeom prst="line">
            <a:avLst/>
          </a:prstGeom>
          <a:noFill/>
          <a:ln w="6350" cmpd="sng">
            <a:solidFill>
              <a:schemeClr val="tx1">
                <a:lumMod val="65000"/>
                <a:lumOff val="35000"/>
              </a:schemeClr>
            </a:solidFill>
            <a:prstDash val="dash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35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Line 32"/>
          <p:cNvSpPr>
            <a:spLocks noChangeShapeType="1"/>
          </p:cNvSpPr>
          <p:nvPr/>
        </p:nvSpPr>
        <p:spPr bwMode="auto">
          <a:xfrm>
            <a:off x="6520325" y="5778191"/>
            <a:ext cx="1255312" cy="0"/>
          </a:xfrm>
          <a:prstGeom prst="line">
            <a:avLst/>
          </a:prstGeom>
          <a:noFill/>
          <a:ln w="6350" cmpd="sng">
            <a:solidFill>
              <a:schemeClr val="tx1">
                <a:lumMod val="65000"/>
                <a:lumOff val="35000"/>
              </a:schemeClr>
            </a:solidFill>
            <a:prstDash val="dash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35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Line 33"/>
          <p:cNvSpPr>
            <a:spLocks noChangeShapeType="1"/>
          </p:cNvSpPr>
          <p:nvPr/>
        </p:nvSpPr>
        <p:spPr bwMode="auto">
          <a:xfrm flipV="1">
            <a:off x="7775639" y="1882301"/>
            <a:ext cx="0" cy="1374207"/>
          </a:xfrm>
          <a:prstGeom prst="line">
            <a:avLst/>
          </a:prstGeom>
          <a:noFill/>
          <a:ln w="6350" cmpd="sng">
            <a:solidFill>
              <a:schemeClr val="tx1">
                <a:lumMod val="65000"/>
                <a:lumOff val="35000"/>
              </a:schemeClr>
            </a:solidFill>
            <a:prstDash val="dash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35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文本框 47"/>
          <p:cNvSpPr txBox="1">
            <a:spLocks noChangeArrowheads="1"/>
          </p:cNvSpPr>
          <p:nvPr/>
        </p:nvSpPr>
        <p:spPr bwMode="auto">
          <a:xfrm>
            <a:off x="8371205" y="2282825"/>
            <a:ext cx="336804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zh-CN" altLang="en-US" sz="186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ea"/>
                <a:sym typeface="+mn-ea"/>
              </a:rPr>
              <a:t>请</a:t>
            </a:r>
            <a:r>
              <a:rPr lang="zh-CN" altLang="en-US" sz="186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ea"/>
                <a:sym typeface="+mn-ea"/>
              </a:rPr>
              <a:t>西北大学法学院是中国现代法学教育中历史最为悠久的法学院之一，其前身是成     立于1907年的陕西法政学堂。</a:t>
            </a:r>
            <a:endParaRPr lang="zh-CN" altLang="en-US" sz="186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"/>
          <p:cNvSpPr txBox="1">
            <a:spLocks noChangeArrowheads="1"/>
          </p:cNvSpPr>
          <p:nvPr/>
        </p:nvSpPr>
        <p:spPr bwMode="auto">
          <a:xfrm>
            <a:off x="8356289" y="1749579"/>
            <a:ext cx="21921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分析关键点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47"/>
          <p:cNvSpPr txBox="1">
            <a:spLocks noChangeArrowheads="1"/>
          </p:cNvSpPr>
          <p:nvPr/>
        </p:nvSpPr>
        <p:spPr bwMode="auto">
          <a:xfrm>
            <a:off x="8371227" y="4704855"/>
            <a:ext cx="3101371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zh-CN" altLang="en-US" sz="186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ea"/>
                <a:sym typeface="+mn-ea"/>
              </a:rPr>
              <a:t>请</a:t>
            </a:r>
            <a:r>
              <a:rPr lang="zh-CN" altLang="en-US" sz="186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ea"/>
                <a:sym typeface="+mn-ea"/>
              </a:rPr>
              <a:t>西北大学法学院是中国现代法学教育中历史最为悠久的法学院之一，其前身是成立于1907年的陕西法政学堂。</a:t>
            </a:r>
            <a:endParaRPr lang="zh-CN" altLang="en-US" sz="186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"/>
          <p:cNvSpPr txBox="1">
            <a:spLocks noChangeArrowheads="1"/>
          </p:cNvSpPr>
          <p:nvPr/>
        </p:nvSpPr>
        <p:spPr bwMode="auto">
          <a:xfrm>
            <a:off x="8371228" y="4166081"/>
            <a:ext cx="21921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分析关键点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47"/>
          <p:cNvSpPr txBox="1">
            <a:spLocks noChangeArrowheads="1"/>
          </p:cNvSpPr>
          <p:nvPr/>
        </p:nvSpPr>
        <p:spPr bwMode="auto">
          <a:xfrm>
            <a:off x="515938" y="2283060"/>
            <a:ext cx="2846969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zh-CN" altLang="en-US" sz="1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ea"/>
              </a:rPr>
              <a:t>请</a:t>
            </a:r>
            <a:r>
              <a:rPr lang="zh-CN" altLang="en-US" sz="1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ea"/>
                <a:sym typeface="+mn-ea"/>
              </a:rPr>
              <a:t>西北大学法学院是中国现代法学教育中历史最为悠久的法学院之一，其前身是成立于1907年的陕西法政学堂。</a:t>
            </a:r>
            <a:endParaRPr lang="zh-CN" altLang="en-US" sz="1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cs typeface="+mn-ea"/>
            </a:endParaRPr>
          </a:p>
        </p:txBody>
      </p:sp>
      <p:sp>
        <p:nvSpPr>
          <p:cNvPr id="22" name="文本框 1"/>
          <p:cNvSpPr txBox="1">
            <a:spLocks noChangeArrowheads="1"/>
          </p:cNvSpPr>
          <p:nvPr/>
        </p:nvSpPr>
        <p:spPr bwMode="auto">
          <a:xfrm>
            <a:off x="1170794" y="1749579"/>
            <a:ext cx="21921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分析关键点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47"/>
          <p:cNvSpPr txBox="1">
            <a:spLocks noChangeArrowheads="1"/>
          </p:cNvSpPr>
          <p:nvPr/>
        </p:nvSpPr>
        <p:spPr bwMode="auto">
          <a:xfrm>
            <a:off x="515938" y="5070317"/>
            <a:ext cx="3349446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zh-CN" altLang="en-US" sz="186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ea"/>
                <a:sym typeface="+mn-ea"/>
              </a:rPr>
              <a:t>请</a:t>
            </a:r>
            <a:r>
              <a:rPr lang="zh-CN" altLang="en-US" sz="186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ea"/>
                <a:sym typeface="+mn-ea"/>
              </a:rPr>
              <a:t>西北大学法学院是中国现代法学教育中历史最为悠久的法学院之一，其前身是成立于1907年的陕西法政学堂。</a:t>
            </a:r>
            <a:endParaRPr lang="zh-CN" altLang="en-US" sz="186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1"/>
          <p:cNvSpPr txBox="1">
            <a:spLocks noChangeArrowheads="1"/>
          </p:cNvSpPr>
          <p:nvPr/>
        </p:nvSpPr>
        <p:spPr bwMode="auto">
          <a:xfrm>
            <a:off x="1673272" y="4536837"/>
            <a:ext cx="21921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分析关键点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 rot="5400000">
            <a:off x="11183433" y="5842244"/>
            <a:ext cx="260649" cy="1788649"/>
          </a:xfrm>
          <a:prstGeom prst="rect">
            <a:avLst/>
          </a:prstGeom>
          <a:solidFill>
            <a:srgbClr val="072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3200"/>
          </a:p>
        </p:txBody>
      </p:sp>
      <p:sp>
        <p:nvSpPr>
          <p:cNvPr id="3" name="五边形 2"/>
          <p:cNvSpPr/>
          <p:nvPr/>
        </p:nvSpPr>
        <p:spPr>
          <a:xfrm>
            <a:off x="0" y="260350"/>
            <a:ext cx="748030" cy="588645"/>
          </a:xfrm>
          <a:prstGeom prst="homePlate">
            <a:avLst>
              <a:gd name="adj" fmla="val 4844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200"/>
          </a:p>
        </p:txBody>
      </p:sp>
      <p:sp>
        <p:nvSpPr>
          <p:cNvPr id="31" name="TextBox 106"/>
          <p:cNvSpPr txBox="1"/>
          <p:nvPr/>
        </p:nvSpPr>
        <p:spPr>
          <a:xfrm>
            <a:off x="814845" y="288727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研究综述</a:t>
            </a:r>
            <a:endParaRPr lang="zh-CN" altLang="en-US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sym typeface="+mn-ea"/>
            </a:endParaRPr>
          </a:p>
        </p:txBody>
      </p:sp>
      <p:pic>
        <p:nvPicPr>
          <p:cNvPr id="26" name="图片 25" descr="法学院龙印章"/>
          <p:cNvPicPr>
            <a:picLocks noChangeAspect="1"/>
          </p:cNvPicPr>
          <p:nvPr/>
        </p:nvPicPr>
        <p:blipFill>
          <a:blip r:embed="rId1"/>
          <a:srcRect l="18183" t="3630" r="14332" b="12001"/>
          <a:stretch>
            <a:fillRect/>
          </a:stretch>
        </p:blipFill>
        <p:spPr>
          <a:xfrm>
            <a:off x="11202670" y="111760"/>
            <a:ext cx="642620" cy="1089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 bldLvl="0" animBg="1"/>
      <p:bldP spid="31" grpId="0"/>
    </p:bldLst>
  </p:timing>
</p:sld>
</file>

<file path=ppt/tags/tag1.xml><?xml version="1.0" encoding="utf-8"?>
<p:tagLst xmlns:p="http://schemas.openxmlformats.org/presentationml/2006/main">
  <p:tag name="TIMING" val="|0.5|1.2|1.2|0.9|0.8|0.8|1.4"/>
</p:tagLst>
</file>

<file path=ppt/tags/tag2.xml><?xml version="1.0" encoding="utf-8"?>
<p:tagLst xmlns:p="http://schemas.openxmlformats.org/presentationml/2006/main">
  <p:tag name="TIMING" val="|0.2|0.2|0.2|0.2|0.2|0.2|0.2"/>
</p:tagLst>
</file>

<file path=ppt/tags/tag3.xml><?xml version="1.0" encoding="utf-8"?>
<p:tagLst xmlns:p="http://schemas.openxmlformats.org/presentationml/2006/main">
  <p:tag name="ISPRING_ULTRA_SCORM_COURSE_ID" val="213CB869-937E-4259-89CB-18BE15AF61F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系统信息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4-24-2"/>
</p:tagLst>
</file>

<file path=ppt/theme/theme1.xml><?xml version="1.0" encoding="utf-8"?>
<a:theme xmlns:a="http://schemas.openxmlformats.org/drawingml/2006/main" name="自定义设计方案">
  <a:themeElements>
    <a:clrScheme name="LvyhTools保存的主题色-20170405-16154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F3C80"/>
      </a:accent1>
      <a:accent2>
        <a:srgbClr val="DD212A"/>
      </a:accent2>
      <a:accent3>
        <a:srgbClr val="1F3C80"/>
      </a:accent3>
      <a:accent4>
        <a:srgbClr val="DD212A"/>
      </a:accent4>
      <a:accent5>
        <a:srgbClr val="1F3C80"/>
      </a:accent5>
      <a:accent6>
        <a:srgbClr val="DD212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LvyhTools保存的主题色-20170405-16154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F3C80"/>
      </a:accent1>
      <a:accent2>
        <a:srgbClr val="DD212A"/>
      </a:accent2>
      <a:accent3>
        <a:srgbClr val="1F3C80"/>
      </a:accent3>
      <a:accent4>
        <a:srgbClr val="DD212A"/>
      </a:accent4>
      <a:accent5>
        <a:srgbClr val="1F3C80"/>
      </a:accent5>
      <a:accent6>
        <a:srgbClr val="DD212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MC-</Template>
  <TotalTime>0</TotalTime>
  <Words>3370</Words>
  <Application>WPS 演示</Application>
  <PresentationFormat>宽屏</PresentationFormat>
  <Paragraphs>342</Paragraphs>
  <Slides>25</Slides>
  <Notes>28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方正中宋简体</vt:lpstr>
      <vt:lpstr>仓耳青禾体-谷力 W05</vt:lpstr>
      <vt:lpstr>inpin heiti</vt:lpstr>
      <vt:lpstr>Agency FB</vt:lpstr>
      <vt:lpstr>Calibri</vt:lpstr>
      <vt:lpstr>Arial Unicode MS</vt:lpstr>
      <vt:lpstr>等线</vt:lpstr>
      <vt:lpstr>Haettenschweiler</vt:lpstr>
      <vt:lpstr>Kozuka Gothic Pr6N B</vt:lpstr>
      <vt:lpstr>朗太書体</vt:lpstr>
      <vt:lpstr>Open Sans</vt:lpstr>
      <vt:lpstr>Calibri</vt:lpstr>
      <vt:lpstr>仓耳今楷05-6763 W05</vt:lpstr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4-24-2</dc:title>
  <dc:creator>QQ1801380800</dc:creator>
  <cp:keywords>MC</cp:keywords>
  <dc:description>欢迎定制PPT-QQ1801380800</dc:description>
  <cp:category>模板</cp:category>
  <cp:lastModifiedBy>梁睿</cp:lastModifiedBy>
  <cp:revision>19</cp:revision>
  <dcterms:created xsi:type="dcterms:W3CDTF">2017-04-26T07:00:00Z</dcterms:created>
  <dcterms:modified xsi:type="dcterms:W3CDTF">2019-12-12T09:57:34Z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2052-11.1.0.9208</vt:lpwstr>
  </property>
</Properties>
</file>